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4" r:id="rId2"/>
    <p:sldId id="265" r:id="rId3"/>
    <p:sldId id="266" r:id="rId4"/>
    <p:sldId id="260" r:id="rId5"/>
    <p:sldId id="262" r:id="rId6"/>
    <p:sldId id="263" r:id="rId7"/>
    <p:sldId id="269" r:id="rId8"/>
    <p:sldId id="268" r:id="rId9"/>
    <p:sldId id="270" r:id="rId10"/>
    <p:sldId id="271" r:id="rId11"/>
    <p:sldId id="272" r:id="rId12"/>
    <p:sldId id="305" r:id="rId13"/>
    <p:sldId id="273" r:id="rId14"/>
    <p:sldId id="275" r:id="rId15"/>
    <p:sldId id="276" r:id="rId16"/>
    <p:sldId id="277" r:id="rId17"/>
    <p:sldId id="278" r:id="rId18"/>
    <p:sldId id="279" r:id="rId19"/>
    <p:sldId id="280" r:id="rId20"/>
    <p:sldId id="282" r:id="rId21"/>
    <p:sldId id="283" r:id="rId22"/>
    <p:sldId id="281" r:id="rId23"/>
    <p:sldId id="274" r:id="rId24"/>
    <p:sldId id="285" r:id="rId25"/>
    <p:sldId id="286" r:id="rId26"/>
    <p:sldId id="291" r:id="rId27"/>
    <p:sldId id="289" r:id="rId28"/>
    <p:sldId id="290" r:id="rId29"/>
    <p:sldId id="292" r:id="rId30"/>
    <p:sldId id="287" r:id="rId31"/>
    <p:sldId id="294" r:id="rId32"/>
    <p:sldId id="293" r:id="rId33"/>
    <p:sldId id="288" r:id="rId34"/>
    <p:sldId id="303" r:id="rId35"/>
    <p:sldId id="295" r:id="rId36"/>
    <p:sldId id="296" r:id="rId37"/>
    <p:sldId id="304" r:id="rId38"/>
    <p:sldId id="297" r:id="rId39"/>
    <p:sldId id="298" r:id="rId40"/>
    <p:sldId id="299" r:id="rId41"/>
    <p:sldId id="301" r:id="rId42"/>
    <p:sldId id="302" r:id="rId43"/>
    <p:sldId id="26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50B"/>
    <a:srgbClr val="F6882E"/>
    <a:srgbClr val="C89800"/>
    <a:srgbClr val="B85808"/>
    <a:srgbClr val="F79B4F"/>
    <a:srgbClr val="ACC777"/>
    <a:srgbClr val="8EB149"/>
    <a:srgbClr val="5CB4CC"/>
    <a:srgbClr val="59B3CB"/>
    <a:srgbClr val="80C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BCCF0-9235-4FC9-A25E-D9222666BE9C}" type="doc">
      <dgm:prSet loTypeId="urn:microsoft.com/office/officeart/2005/8/layout/hProcess9" loCatId="process" qsTypeId="urn:microsoft.com/office/officeart/2005/8/quickstyle/simple4" qsCatId="simple" csTypeId="urn:microsoft.com/office/officeart/2005/8/colors/colorful4" csCatId="colorful" phldr="1"/>
      <dgm:spPr/>
    </dgm:pt>
    <dgm:pt modelId="{B86695BC-08B6-4583-9941-8ABAE2AF1F1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fa-IR" sz="2400" b="0" dirty="0" smtClean="0">
              <a:solidFill>
                <a:schemeClr val="tx1"/>
              </a:solidFill>
              <a:cs typeface="B Homa" pitchFamily="2" charset="-78"/>
            </a:rPr>
            <a:t>دوران خلافت عمربن عبدالعزیز</a:t>
          </a:r>
          <a:endParaRPr lang="en-US" sz="2400" b="0" dirty="0">
            <a:solidFill>
              <a:schemeClr val="tx1"/>
            </a:solidFill>
            <a:cs typeface="B Homa" pitchFamily="2" charset="-78"/>
          </a:endParaRPr>
        </a:p>
      </dgm:t>
    </dgm:pt>
    <dgm:pt modelId="{CE8E2765-FB0C-4D30-9BC5-115619343C93}" type="parTrans" cxnId="{D236EAFD-007B-4355-BACE-B3BE84D757B4}">
      <dgm:prSet/>
      <dgm:spPr/>
      <dgm:t>
        <a:bodyPr/>
        <a:lstStyle/>
        <a:p>
          <a:endParaRPr lang="en-US"/>
        </a:p>
      </dgm:t>
    </dgm:pt>
    <dgm:pt modelId="{107F69D7-C720-4C3A-9926-4BF70D3C5B13}" type="sibTrans" cxnId="{D236EAFD-007B-4355-BACE-B3BE84D757B4}">
      <dgm:prSet/>
      <dgm:spPr/>
      <dgm:t>
        <a:bodyPr/>
        <a:lstStyle/>
        <a:p>
          <a:endParaRPr lang="en-US"/>
        </a:p>
      </dgm:t>
    </dgm:pt>
    <dgm:pt modelId="{4387F6D0-39E4-498C-8FE3-C439C61A520D}" type="pres">
      <dgm:prSet presAssocID="{CEFBCCF0-9235-4FC9-A25E-D9222666BE9C}" presName="CompostProcess" presStyleCnt="0">
        <dgm:presLayoutVars>
          <dgm:dir val="rev"/>
          <dgm:resizeHandles val="exact"/>
        </dgm:presLayoutVars>
      </dgm:prSet>
      <dgm:spPr/>
    </dgm:pt>
    <dgm:pt modelId="{1B7DC1E2-2D95-46AF-958E-ABDA1010FDDE}" type="pres">
      <dgm:prSet presAssocID="{CEFBCCF0-9235-4FC9-A25E-D9222666BE9C}" presName="arrow" presStyleLbl="bgShp" presStyleIdx="0" presStyleCnt="1" custScaleX="112297" custLinFactNeighborX="-7129">
        <dgm:style>
          <a:lnRef idx="1">
            <a:schemeClr val="accent6"/>
          </a:lnRef>
          <a:fillRef idx="2">
            <a:schemeClr val="accent6"/>
          </a:fillRef>
          <a:effectRef idx="1">
            <a:schemeClr val="accent6"/>
          </a:effectRef>
          <a:fontRef idx="minor">
            <a:schemeClr val="dk1"/>
          </a:fontRef>
        </dgm:style>
      </dgm:prSet>
      <dgm:spPr/>
    </dgm:pt>
    <dgm:pt modelId="{85278663-D976-4B26-8614-691A305B879B}" type="pres">
      <dgm:prSet presAssocID="{CEFBCCF0-9235-4FC9-A25E-D9222666BE9C}" presName="linearProcess" presStyleCnt="0"/>
      <dgm:spPr/>
    </dgm:pt>
    <dgm:pt modelId="{58DCB8AD-63E6-414E-8128-E250C90C5473}" type="pres">
      <dgm:prSet presAssocID="{B86695BC-08B6-4583-9941-8ABAE2AF1F18}" presName="textNode" presStyleLbl="node1" presStyleIdx="0" presStyleCnt="1" custLinFactNeighborX="16239">
        <dgm:presLayoutVars>
          <dgm:bulletEnabled val="1"/>
        </dgm:presLayoutVars>
      </dgm:prSet>
      <dgm:spPr/>
      <dgm:t>
        <a:bodyPr/>
        <a:lstStyle/>
        <a:p>
          <a:endParaRPr lang="en-US"/>
        </a:p>
      </dgm:t>
    </dgm:pt>
  </dgm:ptLst>
  <dgm:cxnLst>
    <dgm:cxn modelId="{D236EAFD-007B-4355-BACE-B3BE84D757B4}" srcId="{CEFBCCF0-9235-4FC9-A25E-D9222666BE9C}" destId="{B86695BC-08B6-4583-9941-8ABAE2AF1F18}" srcOrd="0" destOrd="0" parTransId="{CE8E2765-FB0C-4D30-9BC5-115619343C93}" sibTransId="{107F69D7-C720-4C3A-9926-4BF70D3C5B13}"/>
    <dgm:cxn modelId="{A9333F4A-B0A1-4807-98A2-3D11C4819FDF}" type="presOf" srcId="{CEFBCCF0-9235-4FC9-A25E-D9222666BE9C}" destId="{4387F6D0-39E4-498C-8FE3-C439C61A520D}" srcOrd="0" destOrd="0" presId="urn:microsoft.com/office/officeart/2005/8/layout/hProcess9"/>
    <dgm:cxn modelId="{171140EB-EEBC-48A5-8857-EFC44C3E7C86}" type="presOf" srcId="{B86695BC-08B6-4583-9941-8ABAE2AF1F18}" destId="{58DCB8AD-63E6-414E-8128-E250C90C5473}" srcOrd="0" destOrd="0" presId="urn:microsoft.com/office/officeart/2005/8/layout/hProcess9"/>
    <dgm:cxn modelId="{1220923B-7ABB-430D-B95B-D9C7E0EA7924}" type="presParOf" srcId="{4387F6D0-39E4-498C-8FE3-C439C61A520D}" destId="{1B7DC1E2-2D95-46AF-958E-ABDA1010FDDE}" srcOrd="0" destOrd="0" presId="urn:microsoft.com/office/officeart/2005/8/layout/hProcess9"/>
    <dgm:cxn modelId="{C1F8F50A-22C4-4272-88D7-4253B6947573}" type="presParOf" srcId="{4387F6D0-39E4-498C-8FE3-C439C61A520D}" destId="{85278663-D976-4B26-8614-691A305B879B}" srcOrd="1" destOrd="0" presId="urn:microsoft.com/office/officeart/2005/8/layout/hProcess9"/>
    <dgm:cxn modelId="{4C5DDBE3-5DC9-4A71-8494-27A64967595C}" type="presParOf" srcId="{85278663-D976-4B26-8614-691A305B879B}" destId="{58DCB8AD-63E6-414E-8128-E250C90C5473}" srcOrd="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DC1E2-2D95-46AF-958E-ABDA1010FDDE}">
      <dsp:nvSpPr>
        <dsp:cNvPr id="0" name=""/>
        <dsp:cNvSpPr/>
      </dsp:nvSpPr>
      <dsp:spPr>
        <a:xfrm>
          <a:off x="0" y="0"/>
          <a:ext cx="4909631" cy="2767009"/>
        </a:xfrm>
        <a:prstGeom prst="leftArrow">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58DCB8AD-63E6-414E-8128-E250C90C5473}">
      <dsp:nvSpPr>
        <dsp:cNvPr id="0" name=""/>
        <dsp:cNvSpPr/>
      </dsp:nvSpPr>
      <dsp:spPr>
        <a:xfrm>
          <a:off x="1405050" y="830103"/>
          <a:ext cx="3455813" cy="1106804"/>
        </a:xfrm>
        <a:prstGeom prst="roundRect">
          <a:avLst/>
        </a:prstGeom>
        <a:solidFill>
          <a:schemeClr val="accent6">
            <a:lumMod val="7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0" kern="1200" dirty="0" smtClean="0">
              <a:solidFill>
                <a:schemeClr val="tx1"/>
              </a:solidFill>
              <a:cs typeface="B Homa" pitchFamily="2" charset="-78"/>
            </a:rPr>
            <a:t>دوران خلافت عمربن عبدالعزیز</a:t>
          </a:r>
          <a:endParaRPr lang="en-US" sz="2400" b="0" kern="1200" dirty="0">
            <a:solidFill>
              <a:schemeClr val="tx1"/>
            </a:solidFill>
            <a:cs typeface="B Homa" pitchFamily="2" charset="-78"/>
          </a:endParaRPr>
        </a:p>
      </dsp:txBody>
      <dsp:txXfrm>
        <a:off x="1459080" y="884133"/>
        <a:ext cx="3347753" cy="9987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A255C-1425-4F0B-BFA0-12A517F08943}" type="datetimeFigureOut">
              <a:rPr lang="en-US" smtClean="0"/>
              <a:pPr/>
              <a:t>2/21/2016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BF631-6DA9-4D11-9180-92158B0F04B3}" type="slidenum">
              <a:rPr lang="en-US" smtClean="0"/>
              <a:pPr/>
              <a:t>‹#›</a:t>
            </a:fld>
            <a:endParaRPr lang="en-US" dirty="0"/>
          </a:p>
        </p:txBody>
      </p:sp>
    </p:spTree>
    <p:extLst>
      <p:ext uri="{BB962C8B-B14F-4D97-AF65-F5344CB8AC3E}">
        <p14:creationId xmlns:p14="http://schemas.microsoft.com/office/powerpoint/2010/main" val="201410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BDDFC-30E4-4CBA-AC05-7AB83D9691A6}" type="slidenum">
              <a:rPr lang="en-US" smtClean="0"/>
              <a:pPr/>
              <a:t>1</a:t>
            </a:fld>
            <a:endParaRPr lang="en-US" dirty="0"/>
          </a:p>
        </p:txBody>
      </p:sp>
    </p:spTree>
    <p:extLst>
      <p:ext uri="{BB962C8B-B14F-4D97-AF65-F5344CB8AC3E}">
        <p14:creationId xmlns:p14="http://schemas.microsoft.com/office/powerpoint/2010/main" val="420903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BF631-6DA9-4D11-9180-92158B0F04B3}" type="slidenum">
              <a:rPr lang="en-US" smtClean="0"/>
              <a:pPr/>
              <a:t>38</a:t>
            </a:fld>
            <a:endParaRPr lang="en-US" dirty="0"/>
          </a:p>
        </p:txBody>
      </p:sp>
    </p:spTree>
    <p:extLst>
      <p:ext uri="{BB962C8B-B14F-4D97-AF65-F5344CB8AC3E}">
        <p14:creationId xmlns:p14="http://schemas.microsoft.com/office/powerpoint/2010/main" val="381040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1E366-917B-473D-A07B-22E07AACD47E}" type="datetimeFigureOut">
              <a:rPr lang="en-US" smtClean="0"/>
              <a:pPr/>
              <a:t>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A7BE71-3663-4C87-BAA4-15CCFFEB1A7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1E366-917B-473D-A07B-22E07AACD47E}" type="datetimeFigureOut">
              <a:rPr lang="en-US" smtClean="0"/>
              <a:pPr/>
              <a:t>2/21/2016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7BE71-3663-4C87-BAA4-15CCFFEB1A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8.xml"/><Relationship Id="rId18" Type="http://schemas.openxmlformats.org/officeDocument/2006/relationships/image" Target="../media/image6.png"/><Relationship Id="rId3" Type="http://schemas.openxmlformats.org/officeDocument/2006/relationships/slide" Target="slide5.xml"/><Relationship Id="rId7" Type="http://schemas.openxmlformats.org/officeDocument/2006/relationships/slide" Target="slide20.xml"/><Relationship Id="rId12" Type="http://schemas.openxmlformats.org/officeDocument/2006/relationships/slide" Target="slide36.xml"/><Relationship Id="rId17" Type="http://schemas.openxmlformats.org/officeDocument/2006/relationships/image" Target="../media/image5.png"/><Relationship Id="rId2" Type="http://schemas.openxmlformats.org/officeDocument/2006/relationships/slide" Target="slide4.xml"/><Relationship Id="rId16"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8.xml"/><Relationship Id="rId5" Type="http://schemas.openxmlformats.org/officeDocument/2006/relationships/slide" Target="slide8.xml"/><Relationship Id="rId15" Type="http://schemas.openxmlformats.org/officeDocument/2006/relationships/slide" Target="slide40.xml"/><Relationship Id="rId10"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24.xml"/><Relationship Id="rId14"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8-Point Star 17"/>
          <p:cNvSpPr/>
          <p:nvPr/>
        </p:nvSpPr>
        <p:spPr>
          <a:xfrm>
            <a:off x="1728750" y="428604"/>
            <a:ext cx="5357850" cy="5357850"/>
          </a:xfrm>
          <a:prstGeom prst="star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Rectangle 3"/>
          <p:cNvSpPr/>
          <p:nvPr/>
        </p:nvSpPr>
        <p:spPr>
          <a:xfrm rot="16200000">
            <a:off x="5287663" y="3228370"/>
            <a:ext cx="6429364" cy="82989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5" name="Teardrop 4"/>
          <p:cNvSpPr/>
          <p:nvPr/>
        </p:nvSpPr>
        <p:spPr>
          <a:xfrm rot="19030443" flipH="1" flipV="1">
            <a:off x="7995731" y="105015"/>
            <a:ext cx="1010891" cy="1010891"/>
          </a:xfrm>
          <a:prstGeom prst="teardrop">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3" cstate="print">
            <a:duotone>
              <a:prstClr val="black"/>
              <a:schemeClr val="tx2">
                <a:tint val="45000"/>
                <a:satMod val="400000"/>
              </a:schemeClr>
            </a:duotone>
            <a:lum bright="-100000" contrast="-100000"/>
          </a:blip>
          <a:srcRect/>
          <a:stretch>
            <a:fillRect/>
          </a:stretch>
        </p:blipFill>
        <p:spPr bwMode="auto">
          <a:xfrm>
            <a:off x="8057417" y="172832"/>
            <a:ext cx="872852" cy="852774"/>
          </a:xfrm>
          <a:prstGeom prst="rect">
            <a:avLst/>
          </a:prstGeom>
          <a:noFill/>
          <a:ln>
            <a:noFill/>
          </a:ln>
        </p:spPr>
      </p:pic>
      <p:sp>
        <p:nvSpPr>
          <p:cNvPr id="7" name="Rectangle 6"/>
          <p:cNvSpPr/>
          <p:nvPr/>
        </p:nvSpPr>
        <p:spPr>
          <a:xfrm rot="16200000">
            <a:off x="6164575" y="3404349"/>
            <a:ext cx="4643470" cy="646331"/>
          </a:xfrm>
          <a:prstGeom prst="rect">
            <a:avLst/>
          </a:prstGeom>
        </p:spPr>
        <p:txBody>
          <a:bodyPr wrap="square">
            <a:spAutoFit/>
          </a:bodyPr>
          <a:lstStyle/>
          <a:p>
            <a:pPr algn="ctr" rtl="1"/>
            <a:r>
              <a:rPr lang="fa-IR" sz="3600" b="1" dirty="0" smtClean="0">
                <a:solidFill>
                  <a:srgbClr val="FFFF00"/>
                </a:solidFill>
                <a:cs typeface="B Traffic" pitchFamily="2" charset="-78"/>
              </a:rPr>
              <a:t>تاریخ امامت</a:t>
            </a:r>
            <a:endParaRPr lang="en-US" sz="3600" dirty="0">
              <a:solidFill>
                <a:srgbClr val="FFFF00"/>
              </a:solidFill>
              <a:cs typeface="B Traffic" pitchFamily="2" charset="-78"/>
            </a:endParaRPr>
          </a:p>
        </p:txBody>
      </p:sp>
      <p:pic>
        <p:nvPicPr>
          <p:cNvPr id="1026" name="Picture 2" descr="C:\Users\ghiyasvand\Desktop\png\يبفurl.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238371" y="1033446"/>
            <a:ext cx="4276725" cy="4248150"/>
          </a:xfrm>
          <a:prstGeom prst="rect">
            <a:avLst/>
          </a:prstGeom>
          <a:noFill/>
        </p:spPr>
      </p:pic>
      <p:pic>
        <p:nvPicPr>
          <p:cNvPr id="2" name="Picture 2" descr="E:\hamidi\جلد کتاب های معارف\29d37150-ed15-4261-b788-15cabe223a26.jpg"/>
          <p:cNvPicPr>
            <a:picLocks noChangeAspect="1" noChangeArrowheads="1"/>
          </p:cNvPicPr>
          <p:nvPr/>
        </p:nvPicPr>
        <p:blipFill>
          <a:blip r:embed="rId5" cstate="print"/>
          <a:srcRect l="13954" r="15116"/>
          <a:stretch>
            <a:fillRect/>
          </a:stretch>
        </p:blipFill>
        <p:spPr bwMode="auto">
          <a:xfrm>
            <a:off x="2133600" y="152400"/>
            <a:ext cx="4648200" cy="6553200"/>
          </a:xfrm>
          <a:prstGeom prst="rect">
            <a:avLst/>
          </a:prstGeom>
          <a:noFill/>
        </p:spPr>
      </p:pic>
      <p:sp>
        <p:nvSpPr>
          <p:cNvPr id="11" name="Oval 10"/>
          <p:cNvSpPr/>
          <p:nvPr/>
        </p:nvSpPr>
        <p:spPr>
          <a:xfrm rot="19626814">
            <a:off x="492284" y="5820650"/>
            <a:ext cx="1017937" cy="457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1200" dirty="0" smtClean="0">
                <a:cs typeface="B Nazanin" panose="00000400000000000000" pitchFamily="2" charset="-78"/>
              </a:rPr>
              <a:t>ویراست نخست</a:t>
            </a:r>
            <a:endParaRPr lang="en-US" sz="1200" dirty="0">
              <a:cs typeface="B Nazanin" panose="00000400000000000000" pitchFamily="2" charset="-78"/>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7" y="0"/>
            <a:ext cx="2129813"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0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360"/>
                                          </p:val>
                                        </p:tav>
                                        <p:tav tm="100000">
                                          <p:val>
                                            <p:fltVal val="0"/>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3428992" y="2000240"/>
            <a:ext cx="2520032" cy="2503194"/>
          </a:xfrm>
          <a:prstGeom prst="rect">
            <a:avLst/>
          </a:prstGeom>
          <a:noFill/>
        </p:spPr>
      </p:pic>
      <p:sp>
        <p:nvSpPr>
          <p:cNvPr id="8" name="Cube 7"/>
          <p:cNvSpPr/>
          <p:nvPr/>
        </p:nvSpPr>
        <p:spPr>
          <a:xfrm>
            <a:off x="285720" y="4657724"/>
            <a:ext cx="8501122" cy="1371600"/>
          </a:xfrm>
          <a:prstGeom prst="cube">
            <a:avLst>
              <a:gd name="adj" fmla="val 31811"/>
            </a:avLst>
          </a:prstGeom>
          <a:solidFill>
            <a:schemeClr val="accent4">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dirty="0" smtClean="0">
                <a:cs typeface="B Traffic" pitchFamily="2" charset="-78"/>
              </a:rPr>
              <a:t>راهنمایی خلفا توسط امام برای حفظ اسلام و حدود آن در برابر دشمنان</a:t>
            </a:r>
            <a:endParaRPr lang="en-US" sz="2800" dirty="0">
              <a:cs typeface="B Traffic" pitchFamily="2" charset="-78"/>
            </a:endParaRPr>
          </a:p>
        </p:txBody>
      </p:sp>
      <p:sp>
        <p:nvSpPr>
          <p:cNvPr id="2" name="Title 1"/>
          <p:cNvSpPr txBox="1">
            <a:spLocks/>
          </p:cNvSpPr>
          <p:nvPr/>
        </p:nvSpPr>
        <p:spPr>
          <a:xfrm>
            <a:off x="1276320" y="428604"/>
            <a:ext cx="7639080" cy="1053707"/>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rtl="1"/>
            <a:r>
              <a:rPr lang="fa-IR" sz="3200" dirty="0" smtClean="0">
                <a:cs typeface="B Homa" pitchFamily="2" charset="-78"/>
              </a:rPr>
              <a:t>نه ‌سال دوم امامت امام محمدباقر</a:t>
            </a:r>
            <a:r>
              <a:rPr lang="fa-IR" sz="2400" dirty="0" smtClean="0">
                <a:cs typeface="B Homa" pitchFamily="2" charset="-78"/>
              </a:rPr>
              <a:t>(ع)</a:t>
            </a:r>
            <a:endParaRPr lang="en-US" sz="2400" dirty="0">
              <a:cs typeface="B Homa" pitchFamily="2" charset="-78"/>
            </a:endParaRPr>
          </a:p>
        </p:txBody>
      </p:sp>
      <p:pic>
        <p:nvPicPr>
          <p:cNvPr id="3" name="Picture 3" descr="C:\Users\satari\Desktop\انديشه 1 عكسها\png\AN071TR.PNG"/>
          <p:cNvPicPr>
            <a:picLocks noChangeAspect="1" noChangeArrowheads="1"/>
          </p:cNvPicPr>
          <p:nvPr/>
        </p:nvPicPr>
        <p:blipFill>
          <a:blip r:embed="rId3" cstate="print"/>
          <a:srcRect/>
          <a:stretch>
            <a:fillRect/>
          </a:stretch>
        </p:blipFill>
        <p:spPr bwMode="auto">
          <a:xfrm>
            <a:off x="7842210" y="514352"/>
            <a:ext cx="977909" cy="914186"/>
          </a:xfrm>
          <a:prstGeom prst="rect">
            <a:avLst/>
          </a:prstGeom>
          <a:noFill/>
        </p:spPr>
      </p:pic>
      <p:pic>
        <p:nvPicPr>
          <p:cNvPr id="4" name="Picture 3" descr="C:\Users\satari\Desktop\انديشه 1 عكسها\png\AN071TR.PNG"/>
          <p:cNvPicPr>
            <a:picLocks noChangeAspect="1" noChangeArrowheads="1"/>
          </p:cNvPicPr>
          <p:nvPr/>
        </p:nvPicPr>
        <p:blipFill>
          <a:blip r:embed="rId3" cstate="print"/>
          <a:srcRect/>
          <a:stretch>
            <a:fillRect/>
          </a:stretch>
        </p:blipFill>
        <p:spPr bwMode="auto">
          <a:xfrm flipH="1">
            <a:off x="1276320" y="545728"/>
            <a:ext cx="977909" cy="914186"/>
          </a:xfrm>
          <a:prstGeom prst="rect">
            <a:avLst/>
          </a:prstGeom>
          <a:noFill/>
        </p:spPr>
      </p:pic>
      <p:sp>
        <p:nvSpPr>
          <p:cNvPr id="5" name="Cube 4"/>
          <p:cNvSpPr/>
          <p:nvPr/>
        </p:nvSpPr>
        <p:spPr>
          <a:xfrm>
            <a:off x="304800" y="3952868"/>
            <a:ext cx="8452520" cy="1133484"/>
          </a:xfrm>
          <a:prstGeom prst="cube">
            <a:avLst>
              <a:gd name="adj" fmla="val 38522"/>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dirty="0" smtClean="0">
                <a:cs typeface="B Traffic" pitchFamily="2" charset="-78"/>
              </a:rPr>
              <a:t>تربیت شیعیان با حفظ موضع تقیه</a:t>
            </a:r>
            <a:endParaRPr lang="en-US" sz="2800" dirty="0">
              <a:cs typeface="B Traffic" pitchFamily="2" charset="-78"/>
            </a:endParaRPr>
          </a:p>
        </p:txBody>
      </p:sp>
      <p:sp>
        <p:nvSpPr>
          <p:cNvPr id="6" name="Cube 5"/>
          <p:cNvSpPr/>
          <p:nvPr/>
        </p:nvSpPr>
        <p:spPr>
          <a:xfrm>
            <a:off x="310480" y="2733668"/>
            <a:ext cx="8458200" cy="1676400"/>
          </a:xfrm>
          <a:prstGeom prst="cube">
            <a:avLst>
              <a:gd name="adj" fmla="val 27479"/>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dirty="0" smtClean="0">
                <a:solidFill>
                  <a:schemeClr val="tx1"/>
                </a:solidFill>
                <a:cs typeface="B Traffic" pitchFamily="2" charset="-78"/>
              </a:rPr>
              <a:t>گسترش و بازسازی تشیع با روش تقیه‌ی امام</a:t>
            </a:r>
            <a:r>
              <a:rPr lang="fa-IR" sz="1600" dirty="0" smtClean="0">
                <a:solidFill>
                  <a:schemeClr val="tx1"/>
                </a:solidFill>
                <a:cs typeface="B Traffic" pitchFamily="2" charset="-78"/>
              </a:rPr>
              <a:t>(ع) </a:t>
            </a:r>
            <a:r>
              <a:rPr lang="fa-IR" sz="2800" dirty="0" smtClean="0">
                <a:solidFill>
                  <a:schemeClr val="tx1"/>
                </a:solidFill>
                <a:cs typeface="B Traffic" pitchFamily="2" charset="-78"/>
              </a:rPr>
              <a:t>در دوران خفقان و وحشت</a:t>
            </a:r>
            <a:endParaRPr lang="en-US" sz="2800" dirty="0">
              <a:solidFill>
                <a:schemeClr val="tx1"/>
              </a:solidFill>
              <a:cs typeface="B Traffic" pitchFamily="2" charset="-78"/>
            </a:endParaRPr>
          </a:p>
        </p:txBody>
      </p:sp>
      <p:sp>
        <p:nvSpPr>
          <p:cNvPr id="7" name="Cube 6"/>
          <p:cNvSpPr/>
          <p:nvPr/>
        </p:nvSpPr>
        <p:spPr>
          <a:xfrm>
            <a:off x="285720" y="1857364"/>
            <a:ext cx="8501122" cy="1371600"/>
          </a:xfrm>
          <a:prstGeom prst="cube">
            <a:avLst>
              <a:gd name="adj" fmla="val 36044"/>
            </a:avLst>
          </a:prstGeom>
          <a:solidFill>
            <a:schemeClr val="accent4">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lang="fa-IR" sz="2800" dirty="0" smtClean="0">
                <a:solidFill>
                  <a:schemeClr val="tx1"/>
                </a:solidFill>
                <a:cs typeface="B Traffic" pitchFamily="2" charset="-78"/>
              </a:rPr>
              <a:t>دوران سختی‌های امام</a:t>
            </a:r>
            <a:r>
              <a:rPr lang="fa-IR" dirty="0" smtClean="0">
                <a:solidFill>
                  <a:schemeClr val="tx1"/>
                </a:solidFill>
                <a:cs typeface="B Traffic" pitchFamily="2" charset="-78"/>
              </a:rPr>
              <a:t>(ع)</a:t>
            </a:r>
            <a:r>
              <a:rPr lang="fa-IR" sz="2800" dirty="0" smtClean="0">
                <a:solidFill>
                  <a:schemeClr val="tx1"/>
                </a:solidFill>
                <a:cs typeface="B Traffic" pitchFamily="2" charset="-78"/>
              </a:rPr>
              <a:t> هم‌زمان با خلافت هشام بن عبدالملک</a:t>
            </a:r>
            <a:endParaRPr lang="en-US" sz="2800" dirty="0">
              <a:solidFill>
                <a:schemeClr val="tx1"/>
              </a:solidFill>
              <a:cs typeface="B Traffic"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1"/>
            <a:ext cx="120689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8" presetClass="emph" presetSubtype="0" fill="hold" nodeType="withEffect">
                                  <p:stCondLst>
                                    <p:cond delay="0"/>
                                  </p:stCondLst>
                                  <p:childTnLst>
                                    <p:animRot by="21600000">
                                      <p:cBhvr>
                                        <p:cTn id="22" dur="2000" fill="hold"/>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80">
                                          <p:stCondLst>
                                            <p:cond delay="0"/>
                                          </p:stCondLst>
                                        </p:cTn>
                                        <p:tgtEl>
                                          <p:spTgt spid="5"/>
                                        </p:tgtEl>
                                      </p:cBhvr>
                                    </p:animEffect>
                                    <p:anim calcmode="lin" valueType="num">
                                      <p:cBhvr>
                                        <p:cTn id="4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gtEl>
                                      </p:cBhvr>
                                      <p:to x="100000" y="60000"/>
                                    </p:animScale>
                                    <p:animScale>
                                      <p:cBhvr>
                                        <p:cTn id="52" dur="166" decel="50000">
                                          <p:stCondLst>
                                            <p:cond delay="676"/>
                                          </p:stCondLst>
                                        </p:cTn>
                                        <p:tgtEl>
                                          <p:spTgt spid="5"/>
                                        </p:tgtEl>
                                      </p:cBhvr>
                                      <p:to x="100000" y="100000"/>
                                    </p:animScale>
                                    <p:animScale>
                                      <p:cBhvr>
                                        <p:cTn id="53" dur="26">
                                          <p:stCondLst>
                                            <p:cond delay="1312"/>
                                          </p:stCondLst>
                                        </p:cTn>
                                        <p:tgtEl>
                                          <p:spTgt spid="5"/>
                                        </p:tgtEl>
                                      </p:cBhvr>
                                      <p:to x="100000" y="80000"/>
                                    </p:animScale>
                                    <p:animScale>
                                      <p:cBhvr>
                                        <p:cTn id="54" dur="166" decel="50000">
                                          <p:stCondLst>
                                            <p:cond delay="1338"/>
                                          </p:stCondLst>
                                        </p:cTn>
                                        <p:tgtEl>
                                          <p:spTgt spid="5"/>
                                        </p:tgtEl>
                                      </p:cBhvr>
                                      <p:to x="100000" y="100000"/>
                                    </p:animScale>
                                    <p:animScale>
                                      <p:cBhvr>
                                        <p:cTn id="55" dur="26">
                                          <p:stCondLst>
                                            <p:cond delay="1642"/>
                                          </p:stCondLst>
                                        </p:cTn>
                                        <p:tgtEl>
                                          <p:spTgt spid="5"/>
                                        </p:tgtEl>
                                      </p:cBhvr>
                                      <p:to x="100000" y="90000"/>
                                    </p:animScale>
                                    <p:animScale>
                                      <p:cBhvr>
                                        <p:cTn id="56" dur="166" decel="50000">
                                          <p:stCondLst>
                                            <p:cond delay="1668"/>
                                          </p:stCondLst>
                                        </p:cTn>
                                        <p:tgtEl>
                                          <p:spTgt spid="5"/>
                                        </p:tgtEl>
                                      </p:cBhvr>
                                      <p:to x="100000" y="100000"/>
                                    </p:animScale>
                                    <p:animScale>
                                      <p:cBhvr>
                                        <p:cTn id="57" dur="26">
                                          <p:stCondLst>
                                            <p:cond delay="1808"/>
                                          </p:stCondLst>
                                        </p:cTn>
                                        <p:tgtEl>
                                          <p:spTgt spid="5"/>
                                        </p:tgtEl>
                                      </p:cBhvr>
                                      <p:to x="100000" y="95000"/>
                                    </p:animScale>
                                    <p:animScale>
                                      <p:cBhvr>
                                        <p:cTn id="58" dur="166" decel="50000">
                                          <p:stCondLst>
                                            <p:cond delay="1834"/>
                                          </p:stCondLst>
                                        </p:cTn>
                                        <p:tgtEl>
                                          <p:spTgt spid="5"/>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80">
                                          <p:stCondLst>
                                            <p:cond delay="0"/>
                                          </p:stCondLst>
                                        </p:cTn>
                                        <p:tgtEl>
                                          <p:spTgt spid="8"/>
                                        </p:tgtEl>
                                      </p:cBhvr>
                                    </p:animEffect>
                                    <p:anim calcmode="lin" valueType="num">
                                      <p:cBhvr>
                                        <p:cTn id="6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gtEl>
                                      </p:cBhvr>
                                      <p:to x="100000" y="60000"/>
                                    </p:animScale>
                                    <p:animScale>
                                      <p:cBhvr>
                                        <p:cTn id="70" dur="166" decel="50000">
                                          <p:stCondLst>
                                            <p:cond delay="676"/>
                                          </p:stCondLst>
                                        </p:cTn>
                                        <p:tgtEl>
                                          <p:spTgt spid="8"/>
                                        </p:tgtEl>
                                      </p:cBhvr>
                                      <p:to x="100000" y="100000"/>
                                    </p:animScale>
                                    <p:animScale>
                                      <p:cBhvr>
                                        <p:cTn id="71" dur="26">
                                          <p:stCondLst>
                                            <p:cond delay="1312"/>
                                          </p:stCondLst>
                                        </p:cTn>
                                        <p:tgtEl>
                                          <p:spTgt spid="8"/>
                                        </p:tgtEl>
                                      </p:cBhvr>
                                      <p:to x="100000" y="80000"/>
                                    </p:animScale>
                                    <p:animScale>
                                      <p:cBhvr>
                                        <p:cTn id="72" dur="166" decel="50000">
                                          <p:stCondLst>
                                            <p:cond delay="1338"/>
                                          </p:stCondLst>
                                        </p:cTn>
                                        <p:tgtEl>
                                          <p:spTgt spid="8"/>
                                        </p:tgtEl>
                                      </p:cBhvr>
                                      <p:to x="100000" y="100000"/>
                                    </p:animScale>
                                    <p:animScale>
                                      <p:cBhvr>
                                        <p:cTn id="73" dur="26">
                                          <p:stCondLst>
                                            <p:cond delay="1642"/>
                                          </p:stCondLst>
                                        </p:cTn>
                                        <p:tgtEl>
                                          <p:spTgt spid="8"/>
                                        </p:tgtEl>
                                      </p:cBhvr>
                                      <p:to x="100000" y="90000"/>
                                    </p:animScale>
                                    <p:animScale>
                                      <p:cBhvr>
                                        <p:cTn id="74" dur="166" decel="50000">
                                          <p:stCondLst>
                                            <p:cond delay="1668"/>
                                          </p:stCondLst>
                                        </p:cTn>
                                        <p:tgtEl>
                                          <p:spTgt spid="8"/>
                                        </p:tgtEl>
                                      </p:cBhvr>
                                      <p:to x="100000" y="100000"/>
                                    </p:animScale>
                                    <p:animScale>
                                      <p:cBhvr>
                                        <p:cTn id="75" dur="26">
                                          <p:stCondLst>
                                            <p:cond delay="1808"/>
                                          </p:stCondLst>
                                        </p:cTn>
                                        <p:tgtEl>
                                          <p:spTgt spid="8"/>
                                        </p:tgtEl>
                                      </p:cBhvr>
                                      <p:to x="100000" y="95000"/>
                                    </p:animScale>
                                    <p:animScale>
                                      <p:cBhvr>
                                        <p:cTn id="7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382000" cy="11519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Down Arrow 2"/>
          <p:cNvSpPr/>
          <p:nvPr/>
        </p:nvSpPr>
        <p:spPr>
          <a:xfrm>
            <a:off x="419128" y="500042"/>
            <a:ext cx="8153400" cy="1785950"/>
          </a:xfrm>
          <a:prstGeom prst="downArrow">
            <a:avLst>
              <a:gd name="adj1" fmla="val 77606"/>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3200" dirty="0" smtClean="0">
                <a:solidFill>
                  <a:schemeClr val="tx1"/>
                </a:solidFill>
                <a:cs typeface="B Homa" pitchFamily="2" charset="-78"/>
              </a:rPr>
              <a:t> نهضت فرهنگی امام محمد باقر</a:t>
            </a:r>
            <a:r>
              <a:rPr lang="fa-IR" sz="2400" dirty="0" smtClean="0">
                <a:solidFill>
                  <a:schemeClr val="tx1"/>
                </a:solidFill>
                <a:cs typeface="B Homa" pitchFamily="2" charset="-78"/>
              </a:rPr>
              <a:t>(ع)</a:t>
            </a:r>
            <a:endParaRPr lang="en-US" sz="2400" dirty="0">
              <a:solidFill>
                <a:schemeClr val="tx1"/>
              </a:solidFill>
              <a:cs typeface="B Homa" pitchFamily="2" charset="-78"/>
            </a:endParaRPr>
          </a:p>
        </p:txBody>
      </p:sp>
      <p:pic>
        <p:nvPicPr>
          <p:cNvPr id="4" name="Picture 3" descr="C:\Users\satari\Desktop\انديشه 1 عكسها\png\AN071TR.PNG"/>
          <p:cNvPicPr>
            <a:picLocks noChangeAspect="1" noChangeArrowheads="1"/>
          </p:cNvPicPr>
          <p:nvPr/>
        </p:nvPicPr>
        <p:blipFill>
          <a:blip r:embed="rId2" cstate="print"/>
          <a:srcRect b="9091"/>
          <a:stretch>
            <a:fillRect/>
          </a:stretch>
        </p:blipFill>
        <p:spPr bwMode="auto">
          <a:xfrm>
            <a:off x="7713973" y="457200"/>
            <a:ext cx="896627" cy="762000"/>
          </a:xfrm>
          <a:prstGeom prst="rect">
            <a:avLst/>
          </a:prstGeom>
          <a:noFill/>
        </p:spPr>
      </p:pic>
      <p:pic>
        <p:nvPicPr>
          <p:cNvPr id="5" name="Picture 3" descr="C:\Users\satari\Desktop\انديشه 1 عكسها\png\AN071TR.PNG"/>
          <p:cNvPicPr>
            <a:picLocks noChangeAspect="1" noChangeArrowheads="1"/>
          </p:cNvPicPr>
          <p:nvPr/>
        </p:nvPicPr>
        <p:blipFill>
          <a:blip r:embed="rId2" cstate="print"/>
          <a:srcRect b="9091"/>
          <a:stretch>
            <a:fillRect/>
          </a:stretch>
        </p:blipFill>
        <p:spPr bwMode="auto">
          <a:xfrm flipH="1">
            <a:off x="357158" y="457200"/>
            <a:ext cx="896627" cy="762000"/>
          </a:xfrm>
          <a:prstGeom prst="rect">
            <a:avLst/>
          </a:prstGeom>
          <a:noFill/>
        </p:spPr>
      </p:pic>
      <p:sp>
        <p:nvSpPr>
          <p:cNvPr id="6" name="Rounded Rectangle 5"/>
          <p:cNvSpPr/>
          <p:nvPr/>
        </p:nvSpPr>
        <p:spPr>
          <a:xfrm>
            <a:off x="364168" y="2143116"/>
            <a:ext cx="8246432" cy="1388985"/>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800" dirty="0" smtClean="0">
                <a:cs typeface="B Traffic" pitchFamily="2" charset="-78"/>
              </a:rPr>
              <a:t>برگزاری جلسات آموزش قرآن و احکام و مناسک و تبیین علمی اهل‌بیت</a:t>
            </a:r>
            <a:r>
              <a:rPr lang="fa-IR" dirty="0" smtClean="0">
                <a:cs typeface="B Traffic" pitchFamily="2" charset="-78"/>
              </a:rPr>
              <a:t>(ع)</a:t>
            </a:r>
            <a:endParaRPr lang="en-US" sz="2800" dirty="0">
              <a:cs typeface="B Traffic" pitchFamily="2" charset="-78"/>
            </a:endParaRPr>
          </a:p>
        </p:txBody>
      </p:sp>
      <p:sp>
        <p:nvSpPr>
          <p:cNvPr id="7" name="Rounded Rectangle 6"/>
          <p:cNvSpPr/>
          <p:nvPr/>
        </p:nvSpPr>
        <p:spPr>
          <a:xfrm>
            <a:off x="364169" y="3357563"/>
            <a:ext cx="8246431" cy="1540454"/>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800" dirty="0" smtClean="0">
                <a:cs typeface="B Traffic" pitchFamily="2" charset="-78"/>
              </a:rPr>
              <a:t>پایه‌گذاری بنیان‌های فکری مکتب تشیع در کلاس‌های درس</a:t>
            </a:r>
            <a:endParaRPr lang="en-US" sz="2800" dirty="0">
              <a:cs typeface="B Traffic" pitchFamily="2" charset="-78"/>
            </a:endParaRPr>
          </a:p>
        </p:txBody>
      </p:sp>
      <p:sp>
        <p:nvSpPr>
          <p:cNvPr id="8" name="Oval 7"/>
          <p:cNvSpPr/>
          <p:nvPr/>
        </p:nvSpPr>
        <p:spPr>
          <a:xfrm>
            <a:off x="8456240" y="2316477"/>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9" name="Oval 8"/>
          <p:cNvSpPr/>
          <p:nvPr/>
        </p:nvSpPr>
        <p:spPr>
          <a:xfrm>
            <a:off x="8456240" y="357547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a:t>
            </a:r>
            <a:endParaRPr lang="en-US" dirty="0"/>
          </a:p>
        </p:txBody>
      </p:sp>
      <p:sp>
        <p:nvSpPr>
          <p:cNvPr id="10" name="Rounded Rectangle 9"/>
          <p:cNvSpPr/>
          <p:nvPr/>
        </p:nvSpPr>
        <p:spPr>
          <a:xfrm>
            <a:off x="364168" y="4524372"/>
            <a:ext cx="8302571" cy="1114429"/>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800" dirty="0" smtClean="0">
                <a:cs typeface="B Traffic" pitchFamily="2" charset="-78"/>
              </a:rPr>
              <a:t>تلاش برای پایه‌ریزی فقه، حدیث، کلام، تفسیر، سیره و مغازی پیامبر</a:t>
            </a:r>
            <a:r>
              <a:rPr lang="fa-IR" sz="2000" dirty="0" smtClean="0">
                <a:cs typeface="B Traffic" pitchFamily="2" charset="-78"/>
              </a:rPr>
              <a:t>(ص)</a:t>
            </a:r>
            <a:endParaRPr lang="en-US" sz="2000" dirty="0" smtClean="0">
              <a:cs typeface="B Traffic" pitchFamily="2" charset="-78"/>
            </a:endParaRPr>
          </a:p>
        </p:txBody>
      </p:sp>
      <p:sp>
        <p:nvSpPr>
          <p:cNvPr id="11" name="Rounded Rectangle 10"/>
          <p:cNvSpPr/>
          <p:nvPr/>
        </p:nvSpPr>
        <p:spPr>
          <a:xfrm>
            <a:off x="364169" y="5491163"/>
            <a:ext cx="8318530" cy="1009672"/>
          </a:xfrm>
          <a:prstGeom prst="roundRect">
            <a:avLst/>
          </a:prstGeom>
          <a:solidFill>
            <a:srgbClr val="BF504D"/>
          </a:solidFill>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3200" dirty="0" smtClean="0">
                <a:solidFill>
                  <a:schemeClr val="bg1"/>
                </a:solidFill>
                <a:cs typeface="B Traffic" pitchFamily="2" charset="-78"/>
              </a:rPr>
              <a:t>امام محمد باقر</a:t>
            </a:r>
            <a:r>
              <a:rPr lang="fa-IR" sz="2000" dirty="0" smtClean="0">
                <a:solidFill>
                  <a:schemeClr val="bg1"/>
                </a:solidFill>
                <a:cs typeface="B Traffic" pitchFamily="2" charset="-78"/>
              </a:rPr>
              <a:t>(ع)</a:t>
            </a:r>
            <a:r>
              <a:rPr lang="fa-IR" sz="3200" dirty="0" smtClean="0">
                <a:solidFill>
                  <a:schemeClr val="bg1"/>
                </a:solidFill>
                <a:cs typeface="B Traffic" pitchFamily="2" charset="-78"/>
              </a:rPr>
              <a:t>، پدر فقه شیعه</a:t>
            </a:r>
            <a:endParaRPr lang="en-US" sz="3200" dirty="0">
              <a:solidFill>
                <a:schemeClr val="bg1"/>
              </a:solidFill>
              <a:cs typeface="B Traffic" pitchFamily="2" charset="-78"/>
            </a:endParaRPr>
          </a:p>
        </p:txBody>
      </p:sp>
      <p:sp>
        <p:nvSpPr>
          <p:cNvPr id="12" name="Flowchart: Connector 11"/>
          <p:cNvSpPr/>
          <p:nvPr/>
        </p:nvSpPr>
        <p:spPr>
          <a:xfrm>
            <a:off x="8502801" y="4752973"/>
            <a:ext cx="405885" cy="35638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3" name="Flowchart: Connector 12"/>
          <p:cNvSpPr/>
          <p:nvPr/>
        </p:nvSpPr>
        <p:spPr>
          <a:xfrm>
            <a:off x="8541457" y="5664523"/>
            <a:ext cx="367230" cy="3600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868362"/>
          </a:xfrm>
        </p:spPr>
        <p:style>
          <a:lnRef idx="1">
            <a:schemeClr val="accent6"/>
          </a:lnRef>
          <a:fillRef idx="3">
            <a:schemeClr val="accent6"/>
          </a:fillRef>
          <a:effectRef idx="2">
            <a:schemeClr val="accent6"/>
          </a:effectRef>
          <a:fontRef idx="minor">
            <a:schemeClr val="lt1"/>
          </a:fontRef>
        </p:style>
        <p:txBody>
          <a:bodyPr>
            <a:normAutofit/>
          </a:bodyPr>
          <a:lstStyle/>
          <a:p>
            <a:pPr rtl="1"/>
            <a:r>
              <a:rPr lang="fa-IR" sz="3600" dirty="0">
                <a:cs typeface="B Traffic" panose="00000400000000000000" pitchFamily="2" charset="-78"/>
              </a:rPr>
              <a:t> </a:t>
            </a:r>
            <a:r>
              <a:rPr lang="fa-IR" sz="3600" dirty="0" smtClean="0">
                <a:solidFill>
                  <a:schemeClr val="tx1"/>
                </a:solidFill>
                <a:cs typeface="B Traffic" panose="00000400000000000000" pitchFamily="2" charset="-78"/>
              </a:rPr>
              <a:t>تأکید امام باقر</a:t>
            </a:r>
            <a:r>
              <a:rPr lang="fa-IR" sz="2400" dirty="0" smtClean="0">
                <a:solidFill>
                  <a:schemeClr val="tx1"/>
                </a:solidFill>
                <a:cs typeface="B Traffic" panose="00000400000000000000" pitchFamily="2" charset="-78"/>
              </a:rPr>
              <a:t>(ع) </a:t>
            </a:r>
            <a:r>
              <a:rPr lang="fa-IR" sz="3600" dirty="0" smtClean="0">
                <a:solidFill>
                  <a:schemeClr val="tx1"/>
                </a:solidFill>
                <a:cs typeface="B Traffic" panose="00000400000000000000" pitchFamily="2" charset="-78"/>
              </a:rPr>
              <a:t>بر وجوب اعتقاد به امامت </a:t>
            </a:r>
            <a:endParaRPr lang="en-US" sz="3600" dirty="0">
              <a:solidFill>
                <a:schemeClr val="tx1"/>
              </a:solidFill>
              <a:cs typeface="B Traffic" panose="00000400000000000000" pitchFamily="2" charset="-78"/>
            </a:endParaRPr>
          </a:p>
        </p:txBody>
      </p:sp>
      <p:sp>
        <p:nvSpPr>
          <p:cNvPr id="3" name="Content Placeholder 2"/>
          <p:cNvSpPr>
            <a:spLocks noGrp="1"/>
          </p:cNvSpPr>
          <p:nvPr>
            <p:ph idx="1"/>
          </p:nvPr>
        </p:nvSpPr>
        <p:spPr>
          <a:xfrm>
            <a:off x="457200" y="121920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rtl="1">
              <a:buNone/>
            </a:pPr>
            <a:r>
              <a:rPr lang="fa-IR" sz="3600" dirty="0" smtClean="0">
                <a:cs typeface="B Traffic" panose="00000400000000000000" pitchFamily="2" charset="-78"/>
              </a:rPr>
              <a:t>هر که بدون امام بمیرد، به جاهلیت مرده است.</a:t>
            </a:r>
            <a:endParaRPr lang="en-US" sz="3600" dirty="0">
              <a:cs typeface="B Traffic" panose="00000400000000000000" pitchFamily="2" charset="-78"/>
            </a:endParaRPr>
          </a:p>
        </p:txBody>
      </p:sp>
      <p:pic>
        <p:nvPicPr>
          <p:cNvPr id="1026" name="Picture 2" descr="D:\satari\تاریخ\49427_75952_460147_ZT36WgMS.jpg"/>
          <p:cNvPicPr>
            <a:picLocks noChangeAspect="1" noChangeArrowheads="1"/>
          </p:cNvPicPr>
          <p:nvPr/>
        </p:nvPicPr>
        <p:blipFill>
          <a:blip r:embed="rId2" cstate="print"/>
          <a:srcRect/>
          <a:stretch>
            <a:fillRect/>
          </a:stretch>
        </p:blipFill>
        <p:spPr bwMode="auto">
          <a:xfrm>
            <a:off x="4876800" y="2315308"/>
            <a:ext cx="3810000" cy="4542692"/>
          </a:xfrm>
          <a:prstGeom prst="rect">
            <a:avLst/>
          </a:prstGeom>
          <a:noFill/>
        </p:spPr>
      </p:pic>
      <p:pic>
        <p:nvPicPr>
          <p:cNvPr id="1027" name="Picture 3" descr="D:\satari\تاریخ\30484-5.jpg"/>
          <p:cNvPicPr>
            <a:picLocks noChangeAspect="1" noChangeArrowheads="1"/>
          </p:cNvPicPr>
          <p:nvPr/>
        </p:nvPicPr>
        <p:blipFill>
          <a:blip r:embed="rId3" cstate="print"/>
          <a:srcRect/>
          <a:stretch>
            <a:fillRect/>
          </a:stretch>
        </p:blipFill>
        <p:spPr bwMode="auto">
          <a:xfrm>
            <a:off x="533400" y="2362200"/>
            <a:ext cx="4343400" cy="4038600"/>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1"/>
            <a:ext cx="910612" cy="977390"/>
          </a:xfrm>
          <a:prstGeom prst="rect">
            <a:avLst/>
          </a:prstGeom>
        </p:spPr>
      </p:pic>
    </p:spTree>
    <p:extLst>
      <p:ext uri="{BB962C8B-B14F-4D97-AF65-F5344CB8AC3E}">
        <p14:creationId xmlns:p14="http://schemas.microsoft.com/office/powerpoint/2010/main" val="23444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81035" y="2272559"/>
            <a:ext cx="73152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3200" dirty="0" smtClean="0">
                <a:cs typeface="B Homa" pitchFamily="2" charset="-78"/>
              </a:rPr>
              <a:t>1- فعالیت‌‌های علمی و فرهنگی یهودیان:</a:t>
            </a:r>
            <a:endParaRPr lang="en-US" sz="3200" dirty="0">
              <a:cs typeface="B Homa" pitchFamily="2" charset="-78"/>
            </a:endParaRPr>
          </a:p>
        </p:txBody>
      </p:sp>
      <p:sp>
        <p:nvSpPr>
          <p:cNvPr id="4" name="Down Arrow Callout 3"/>
          <p:cNvSpPr/>
          <p:nvPr/>
        </p:nvSpPr>
        <p:spPr>
          <a:xfrm>
            <a:off x="827584" y="1146739"/>
            <a:ext cx="7488832" cy="1440160"/>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2800" dirty="0" smtClean="0">
                <a:solidFill>
                  <a:srgbClr val="FFFF00"/>
                </a:solidFill>
                <a:cs typeface="B Homa" pitchFamily="2" charset="-78"/>
              </a:rPr>
              <a:t>جریان‌های فکری و مذهبی انحرافی زمان امام محمدباقر</a:t>
            </a:r>
            <a:r>
              <a:rPr lang="fa-IR" sz="2000" dirty="0" smtClean="0">
                <a:solidFill>
                  <a:srgbClr val="FFFF00"/>
                </a:solidFill>
                <a:cs typeface="B Homa" pitchFamily="2" charset="-78"/>
              </a:rPr>
              <a:t>(ع)</a:t>
            </a:r>
            <a:endParaRPr lang="en-US" sz="2000" dirty="0">
              <a:solidFill>
                <a:srgbClr val="FFFF00"/>
              </a:solidFill>
              <a:cs typeface="B Homa" pitchFamily="2" charset="-78"/>
            </a:endParaRPr>
          </a:p>
        </p:txBody>
      </p:sp>
      <p:pic>
        <p:nvPicPr>
          <p:cNvPr id="5" name="Picture 2" descr="D:\document\leila\a\png\s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758" y="1139099"/>
            <a:ext cx="1440160" cy="1134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D:\document\leila\a\png\s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429520" y="914400"/>
            <a:ext cx="1440160" cy="1134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ardrop 7"/>
          <p:cNvSpPr/>
          <p:nvPr/>
        </p:nvSpPr>
        <p:spPr>
          <a:xfrm flipH="1" flipV="1">
            <a:off x="7621915" y="2235984"/>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9" name="Picture 9" descr="C:\Users\satari\Desktop\انديشه 1 عكسها\png\uzdfghrl.png"/>
          <p:cNvPicPr>
            <a:picLocks noChangeAspect="1" noChangeArrowheads="1"/>
          </p:cNvPicPr>
          <p:nvPr/>
        </p:nvPicPr>
        <p:blipFill>
          <a:blip r:embed="rId3" cstate="print"/>
          <a:srcRect/>
          <a:stretch>
            <a:fillRect/>
          </a:stretch>
        </p:blipFill>
        <p:spPr bwMode="auto">
          <a:xfrm rot="2569557">
            <a:off x="7683601" y="2303801"/>
            <a:ext cx="872852" cy="852774"/>
          </a:xfrm>
          <a:prstGeom prst="rect">
            <a:avLst/>
          </a:prstGeom>
          <a:noFill/>
          <a:ln>
            <a:noFill/>
          </a:ln>
        </p:spPr>
      </p:pic>
      <p:sp>
        <p:nvSpPr>
          <p:cNvPr id="10" name="Teardrop 9"/>
          <p:cNvSpPr/>
          <p:nvPr/>
        </p:nvSpPr>
        <p:spPr>
          <a:xfrm flipV="1">
            <a:off x="611854" y="2235348"/>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1" name="Picture 9" descr="C:\Users\satari\Desktop\انديشه 1 عكسها\png\uzdfghrl.png"/>
          <p:cNvPicPr>
            <a:picLocks noChangeAspect="1" noChangeArrowheads="1"/>
          </p:cNvPicPr>
          <p:nvPr/>
        </p:nvPicPr>
        <p:blipFill>
          <a:blip r:embed="rId3" cstate="print"/>
          <a:srcRect/>
          <a:stretch>
            <a:fillRect/>
          </a:stretch>
        </p:blipFill>
        <p:spPr bwMode="auto">
          <a:xfrm rot="19030443" flipH="1">
            <a:off x="673540" y="2303165"/>
            <a:ext cx="872852" cy="852774"/>
          </a:xfrm>
          <a:prstGeom prst="rect">
            <a:avLst/>
          </a:prstGeom>
          <a:noFill/>
          <a:ln>
            <a:noFill/>
          </a:ln>
        </p:spPr>
      </p:pic>
      <p:sp>
        <p:nvSpPr>
          <p:cNvPr id="12" name="Vertical Scroll 11"/>
          <p:cNvSpPr/>
          <p:nvPr/>
        </p:nvSpPr>
        <p:spPr>
          <a:xfrm>
            <a:off x="4357686" y="3477481"/>
            <a:ext cx="4233850" cy="287405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3200" b="1" baseline="-25000" dirty="0" smtClean="0">
                <a:solidFill>
                  <a:schemeClr val="accent2"/>
                </a:solidFill>
                <a:cs typeface="B Traffic" pitchFamily="2" charset="-78"/>
              </a:rPr>
              <a:t>تلاش یهودیان و </a:t>
            </a:r>
            <a:r>
              <a:rPr lang="fa-IR" sz="3200" b="1" baseline="-25000" dirty="0">
                <a:solidFill>
                  <a:schemeClr val="accent2"/>
                </a:solidFill>
                <a:cs typeface="B Traffic" pitchFamily="2" charset="-78"/>
              </a:rPr>
              <a:t>اهل کتاب </a:t>
            </a:r>
            <a:r>
              <a:rPr lang="fa-IR" sz="3200" b="1" baseline="-25000" dirty="0" smtClean="0">
                <a:solidFill>
                  <a:schemeClr val="accent2"/>
                </a:solidFill>
                <a:cs typeface="B Traffic" pitchFamily="2" charset="-78"/>
              </a:rPr>
              <a:t>تازه‌مسلمان </a:t>
            </a:r>
            <a:r>
              <a:rPr lang="fa-IR" sz="3200" b="1" baseline="-25000" dirty="0">
                <a:solidFill>
                  <a:schemeClr val="accent2"/>
                </a:solidFill>
                <a:cs typeface="B Traffic" pitchFamily="2" charset="-78"/>
              </a:rPr>
              <a:t>برای </a:t>
            </a:r>
            <a:r>
              <a:rPr lang="fa-IR" sz="3200" b="1" baseline="-25000" dirty="0" smtClean="0">
                <a:solidFill>
                  <a:schemeClr val="accent2"/>
                </a:solidFill>
                <a:cs typeface="B Traffic" pitchFamily="2" charset="-78"/>
              </a:rPr>
              <a:t>انحراف در مبانی</a:t>
            </a:r>
            <a:r>
              <a:rPr lang="fa-IR" sz="3200" b="1" dirty="0" smtClean="0">
                <a:solidFill>
                  <a:schemeClr val="accent2"/>
                </a:solidFill>
                <a:cs typeface="B Traffic" pitchFamily="2" charset="-78"/>
              </a:rPr>
              <a:t> </a:t>
            </a:r>
            <a:r>
              <a:rPr lang="fa-IR" sz="3200" b="1" baseline="-25000" dirty="0" smtClean="0">
                <a:solidFill>
                  <a:schemeClr val="accent2"/>
                </a:solidFill>
                <a:cs typeface="B Traffic" pitchFamily="2" charset="-78"/>
              </a:rPr>
              <a:t>اصیل</a:t>
            </a:r>
            <a:r>
              <a:rPr lang="fa-IR" sz="3200" b="1" dirty="0" smtClean="0">
                <a:solidFill>
                  <a:schemeClr val="accent2"/>
                </a:solidFill>
                <a:cs typeface="B Traffic" pitchFamily="2" charset="-78"/>
              </a:rPr>
              <a:t> </a:t>
            </a:r>
            <a:r>
              <a:rPr lang="fa-IR" sz="3200" b="1" baseline="-25000" dirty="0" smtClean="0">
                <a:solidFill>
                  <a:schemeClr val="accent2"/>
                </a:solidFill>
                <a:cs typeface="B Traffic" pitchFamily="2" charset="-78"/>
              </a:rPr>
              <a:t>اسلامی</a:t>
            </a:r>
            <a:endParaRPr lang="en-US" sz="3200" b="1" dirty="0">
              <a:solidFill>
                <a:schemeClr val="accent2"/>
              </a:solidFill>
              <a:cs typeface="B Traffic" pitchFamily="2" charset="-78"/>
            </a:endParaRPr>
          </a:p>
        </p:txBody>
      </p:sp>
      <p:sp>
        <p:nvSpPr>
          <p:cNvPr id="13" name="Vertical Scroll 12"/>
          <p:cNvSpPr/>
          <p:nvPr/>
        </p:nvSpPr>
        <p:spPr>
          <a:xfrm>
            <a:off x="500034" y="3477481"/>
            <a:ext cx="4233850" cy="287405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b="1" baseline="-25000" dirty="0" smtClean="0">
                <a:solidFill>
                  <a:srgbClr val="FF0000"/>
                </a:solidFill>
                <a:cs typeface="B Traffic" pitchFamily="2" charset="-78"/>
              </a:rPr>
              <a:t>جعل احادیث درباره‌ سیره‌ انبیاء،رسول </a:t>
            </a:r>
            <a:r>
              <a:rPr lang="fa-IR" sz="2800" b="1" baseline="-25000" dirty="0">
                <a:solidFill>
                  <a:srgbClr val="FF0000"/>
                </a:solidFill>
                <a:cs typeface="B Traffic" pitchFamily="2" charset="-78"/>
              </a:rPr>
              <a:t>خدا و احکام و شعائر </a:t>
            </a:r>
            <a:r>
              <a:rPr lang="fa-IR" sz="2800" b="1" baseline="-25000" dirty="0" smtClean="0">
                <a:solidFill>
                  <a:srgbClr val="FF0000"/>
                </a:solidFill>
                <a:cs typeface="B Traffic" pitchFamily="2" charset="-78"/>
              </a:rPr>
              <a:t>اسلامی</a:t>
            </a:r>
            <a:endParaRPr lang="en-US" sz="2800" b="1" dirty="0">
              <a:solidFill>
                <a:srgbClr val="FF0000"/>
              </a:solidFill>
              <a:cs typeface="B Traffic" pitchFamily="2" charset="-78"/>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1063012" cy="1140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hiyasvand\Desktop\png\يبفurl.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7248524" y="1643050"/>
            <a:ext cx="1524000" cy="1513817"/>
          </a:xfrm>
          <a:prstGeom prst="rect">
            <a:avLst/>
          </a:prstGeom>
          <a:noFill/>
        </p:spPr>
      </p:pic>
      <p:pic>
        <p:nvPicPr>
          <p:cNvPr id="14" name="Picture 2" descr="C:\Users\ghiyasvand\Desktop\png\يبفurl.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7248524" y="3151729"/>
            <a:ext cx="1524000" cy="1513817"/>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4094070" y="1643050"/>
            <a:ext cx="1524000" cy="1513817"/>
          </a:xfrm>
          <a:prstGeom prst="rect">
            <a:avLst/>
          </a:prstGeom>
          <a:noFill/>
        </p:spPr>
      </p:pic>
      <p:sp>
        <p:nvSpPr>
          <p:cNvPr id="8" name="Rounded Rectangle 7"/>
          <p:cNvSpPr/>
          <p:nvPr/>
        </p:nvSpPr>
        <p:spPr>
          <a:xfrm>
            <a:off x="5619697" y="1912630"/>
            <a:ext cx="2576538"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solidFill>
                  <a:schemeClr val="accent2"/>
                </a:solidFill>
                <a:cs typeface="B Traffic" pitchFamily="2" charset="-78"/>
              </a:rPr>
              <a:t>جعل و گسترش احادیث غلوآمیز</a:t>
            </a:r>
            <a:endParaRPr lang="en-US" sz="2400" dirty="0">
              <a:solidFill>
                <a:schemeClr val="accent2"/>
              </a:solidFill>
              <a:cs typeface="B Traffic" pitchFamily="2" charset="-78"/>
            </a:endParaRPr>
          </a:p>
        </p:txBody>
      </p:sp>
      <p:sp>
        <p:nvSpPr>
          <p:cNvPr id="2" name="Rounded Rectangle 1"/>
          <p:cNvSpPr/>
          <p:nvPr/>
        </p:nvSpPr>
        <p:spPr>
          <a:xfrm>
            <a:off x="1981199" y="438128"/>
            <a:ext cx="621503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3600" dirty="0" smtClean="0">
                <a:cs typeface="B Homa" pitchFamily="2" charset="-78"/>
              </a:rPr>
              <a:t>2- فعالیت‌های فرهنگی غُلات</a:t>
            </a:r>
            <a:endParaRPr lang="en-US" sz="3600" dirty="0">
              <a:cs typeface="B Homa" pitchFamily="2" charset="-78"/>
            </a:endParaRPr>
          </a:p>
        </p:txBody>
      </p:sp>
      <p:sp>
        <p:nvSpPr>
          <p:cNvPr id="3" name="Teardrop 2"/>
          <p:cNvSpPr/>
          <p:nvPr/>
        </p:nvSpPr>
        <p:spPr>
          <a:xfrm flipH="1" flipV="1">
            <a:off x="7621915" y="401553"/>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4" name="Picture 9" descr="C:\Users\satari\Desktop\انديشه 1 عكسها\png\uzdfghrl.png"/>
          <p:cNvPicPr>
            <a:picLocks noChangeAspect="1" noChangeArrowheads="1"/>
          </p:cNvPicPr>
          <p:nvPr/>
        </p:nvPicPr>
        <p:blipFill>
          <a:blip r:embed="rId3" cstate="print"/>
          <a:srcRect/>
          <a:stretch>
            <a:fillRect/>
          </a:stretch>
        </p:blipFill>
        <p:spPr bwMode="auto">
          <a:xfrm rot="2569557">
            <a:off x="7683601" y="469370"/>
            <a:ext cx="872852" cy="852774"/>
          </a:xfrm>
          <a:prstGeom prst="rect">
            <a:avLst/>
          </a:prstGeom>
          <a:noFill/>
          <a:ln>
            <a:noFill/>
          </a:ln>
        </p:spPr>
      </p:pic>
      <p:sp>
        <p:nvSpPr>
          <p:cNvPr id="5" name="Teardrop 4"/>
          <p:cNvSpPr/>
          <p:nvPr/>
        </p:nvSpPr>
        <p:spPr>
          <a:xfrm flipV="1">
            <a:off x="1482756" y="420403"/>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rot="19030443" flipH="1">
            <a:off x="1544442" y="488220"/>
            <a:ext cx="872852" cy="852774"/>
          </a:xfrm>
          <a:prstGeom prst="rect">
            <a:avLst/>
          </a:prstGeom>
          <a:noFill/>
          <a:ln>
            <a:noFill/>
          </a:ln>
        </p:spPr>
      </p:pic>
      <p:sp>
        <p:nvSpPr>
          <p:cNvPr id="9" name="Rounded Rectangle 8"/>
          <p:cNvSpPr/>
          <p:nvPr/>
        </p:nvSpPr>
        <p:spPr>
          <a:xfrm>
            <a:off x="319683" y="1845951"/>
            <a:ext cx="4724400" cy="1021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fa-IR" sz="2400" dirty="0" smtClean="0">
                <a:solidFill>
                  <a:schemeClr val="tx2">
                    <a:lumMod val="60000"/>
                    <a:lumOff val="40000"/>
                  </a:schemeClr>
                </a:solidFill>
                <a:cs typeface="B Traffic" pitchFamily="2" charset="-78"/>
              </a:rPr>
              <a:t>قائل بودن غلات به الوهیت افراد و انتقال روح از جسد مردگان به زنده‌ها</a:t>
            </a:r>
            <a:endParaRPr lang="en-US" sz="2400" dirty="0">
              <a:solidFill>
                <a:schemeClr val="tx2">
                  <a:lumMod val="60000"/>
                  <a:lumOff val="40000"/>
                </a:schemeClr>
              </a:solidFill>
              <a:cs typeface="B Traffic" pitchFamily="2" charset="-78"/>
            </a:endParaRPr>
          </a:p>
        </p:txBody>
      </p:sp>
      <p:sp>
        <p:nvSpPr>
          <p:cNvPr id="13" name="Rounded Rectangle 12"/>
          <p:cNvSpPr/>
          <p:nvPr/>
        </p:nvSpPr>
        <p:spPr>
          <a:xfrm>
            <a:off x="500034" y="3439244"/>
            <a:ext cx="7510490" cy="8574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cs typeface="B Traffic" pitchFamily="2" charset="-78"/>
              </a:rPr>
              <a:t>مبارزه‌ی گسترده‌ی امام محمدباقر</a:t>
            </a:r>
            <a:r>
              <a:rPr lang="fa-IR" sz="1400" dirty="0" smtClean="0">
                <a:cs typeface="B Traffic" pitchFamily="2" charset="-78"/>
              </a:rPr>
              <a:t>(ع) </a:t>
            </a:r>
            <a:r>
              <a:rPr lang="fa-IR" sz="2400" dirty="0" smtClean="0">
                <a:cs typeface="B Traffic" pitchFamily="2" charset="-78"/>
              </a:rPr>
              <a:t>با غلات و لعن آن‌ها</a:t>
            </a:r>
            <a:endParaRPr lang="en-US" sz="2400" dirty="0">
              <a:cs typeface="B Traffic" pitchFamily="2" charset="-78"/>
            </a:endParaRPr>
          </a:p>
        </p:txBody>
      </p:sp>
      <p:sp>
        <p:nvSpPr>
          <p:cNvPr id="15" name="Rounded Rectangle 14"/>
          <p:cNvSpPr/>
          <p:nvPr/>
        </p:nvSpPr>
        <p:spPr>
          <a:xfrm>
            <a:off x="0" y="4375880"/>
            <a:ext cx="8824317" cy="23763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fa-IR" b="1" dirty="0" smtClean="0">
                <a:solidFill>
                  <a:srgbClr val="FF0000"/>
                </a:solidFill>
                <a:cs typeface="B Traffic" pitchFamily="2" charset="-78"/>
              </a:rPr>
              <a:t>توضیح:  </a:t>
            </a:r>
            <a:r>
              <a:rPr lang="fa-IR" dirty="0" smtClean="0">
                <a:cs typeface="B Traffic" pitchFamily="2" charset="-78"/>
              </a:rPr>
              <a:t>اسلام</a:t>
            </a:r>
            <a:r>
              <a:rPr lang="fa-IR" dirty="0">
                <a:cs typeface="B Traffic" pitchFamily="2" charset="-78"/>
              </a:rPr>
              <a:t>، بازگشت ارواح به دنیا در قالب یک شخص دیگر یا یک موجود جاندار برای انجام کارهای خوب و به دست آوردن شرایط همزیستی با ارواح را قبول نداشته و صریحا آن را رد می کند. قرآن در این باره می فرماید: "چون یکیشان را مرگ فرا رسد گوید: پروردگارا، فرمان ده مرا به دنیا باز گردانند، شاید کارهای نیکی را که در گذشته ترک کرده بودم،(در حیات آینده) انجام دهم ،( پاسخ داده می شود): هرگز، این سخنی است (بی اساس) که گوینده خود می گوید (و به آن ترتیب اثر داده نمی شود) و از پی (مرگ) اینان عالم برزخ است تا روزی که قیامت فرا رسد و از قبرها بر انگیخته شوند".</a:t>
            </a:r>
          </a:p>
          <a:p>
            <a:pPr algn="justLow" rtl="1"/>
            <a:r>
              <a:rPr lang="fa-IR" dirty="0" smtClean="0">
                <a:cs typeface="B Traffic" pitchFamily="2" charset="-78"/>
              </a:rPr>
              <a:t> امام رضا(ع</a:t>
            </a:r>
            <a:r>
              <a:rPr lang="fa-IR" dirty="0">
                <a:cs typeface="B Traffic" pitchFamily="2" charset="-78"/>
              </a:rPr>
              <a:t>) می فرماید: </a:t>
            </a:r>
            <a:r>
              <a:rPr lang="fa-IR" dirty="0">
                <a:solidFill>
                  <a:srgbClr val="7030A0"/>
                </a:solidFill>
                <a:cs typeface="B Traffic" pitchFamily="2" charset="-78"/>
              </a:rPr>
              <a:t>"کسی که تناسخ را بپذیرد و به آن عقیده داشته باشد، به خدای تعالی کفر ورزیده و بهشت و دوزخ را غیر واقعی تلقی کرده است</a:t>
            </a:r>
            <a:r>
              <a:rPr lang="fa-IR" sz="2000" dirty="0">
                <a:solidFill>
                  <a:srgbClr val="7030A0"/>
                </a:solidFill>
                <a:cs typeface="B Traffic" pitchFamily="2" charset="-78"/>
              </a:rPr>
              <a:t>. </a:t>
            </a:r>
            <a:endParaRPr lang="en-US" sz="2000" dirty="0">
              <a:solidFill>
                <a:srgbClr val="7030A0"/>
              </a:solidFill>
              <a:cs typeface="B Traffic" pitchFamily="2" charset="-78"/>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1579562" cy="1695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8" presetClass="emph" presetSubtype="0" fill="hold" nodeType="withEffect">
                                  <p:stCondLst>
                                    <p:cond delay="0"/>
                                  </p:stCondLst>
                                  <p:childTnLst>
                                    <p:animRot by="21600000">
                                      <p:cBhvr>
                                        <p:cTn id="15" dur="2000" fill="hold"/>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1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par>
                                <p:cTn id="30" presetID="8" presetClass="emph" presetSubtype="0" fill="hold" nodeType="withEffect">
                                  <p:stCondLst>
                                    <p:cond delay="0"/>
                                  </p:stCondLst>
                                  <p:childTnLst>
                                    <p:animRot by="21600000">
                                      <p:cBhvr>
                                        <p:cTn id="31" dur="2000" fill="hold"/>
                                        <p:tgtEl>
                                          <p:spTgt spid="14"/>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80">
                                          <p:stCondLst>
                                            <p:cond delay="0"/>
                                          </p:stCondLst>
                                        </p:cTn>
                                        <p:tgtEl>
                                          <p:spTgt spid="15"/>
                                        </p:tgtEl>
                                      </p:cBhvr>
                                    </p:animEffect>
                                    <p:anim calcmode="lin" valueType="num">
                                      <p:cBhvr>
                                        <p:cTn id="3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2" dur="26">
                                          <p:stCondLst>
                                            <p:cond delay="650"/>
                                          </p:stCondLst>
                                        </p:cTn>
                                        <p:tgtEl>
                                          <p:spTgt spid="15"/>
                                        </p:tgtEl>
                                      </p:cBhvr>
                                      <p:to x="100000" y="60000"/>
                                    </p:animScale>
                                    <p:animScale>
                                      <p:cBhvr>
                                        <p:cTn id="43" dur="166" decel="50000">
                                          <p:stCondLst>
                                            <p:cond delay="676"/>
                                          </p:stCondLst>
                                        </p:cTn>
                                        <p:tgtEl>
                                          <p:spTgt spid="15"/>
                                        </p:tgtEl>
                                      </p:cBhvr>
                                      <p:to x="100000" y="100000"/>
                                    </p:animScale>
                                    <p:animScale>
                                      <p:cBhvr>
                                        <p:cTn id="44" dur="26">
                                          <p:stCondLst>
                                            <p:cond delay="1312"/>
                                          </p:stCondLst>
                                        </p:cTn>
                                        <p:tgtEl>
                                          <p:spTgt spid="15"/>
                                        </p:tgtEl>
                                      </p:cBhvr>
                                      <p:to x="100000" y="80000"/>
                                    </p:animScale>
                                    <p:animScale>
                                      <p:cBhvr>
                                        <p:cTn id="45" dur="166" decel="50000">
                                          <p:stCondLst>
                                            <p:cond delay="1338"/>
                                          </p:stCondLst>
                                        </p:cTn>
                                        <p:tgtEl>
                                          <p:spTgt spid="15"/>
                                        </p:tgtEl>
                                      </p:cBhvr>
                                      <p:to x="100000" y="100000"/>
                                    </p:animScale>
                                    <p:animScale>
                                      <p:cBhvr>
                                        <p:cTn id="46" dur="26">
                                          <p:stCondLst>
                                            <p:cond delay="1642"/>
                                          </p:stCondLst>
                                        </p:cTn>
                                        <p:tgtEl>
                                          <p:spTgt spid="15"/>
                                        </p:tgtEl>
                                      </p:cBhvr>
                                      <p:to x="100000" y="90000"/>
                                    </p:animScale>
                                    <p:animScale>
                                      <p:cBhvr>
                                        <p:cTn id="47" dur="166" decel="50000">
                                          <p:stCondLst>
                                            <p:cond delay="1668"/>
                                          </p:stCondLst>
                                        </p:cTn>
                                        <p:tgtEl>
                                          <p:spTgt spid="15"/>
                                        </p:tgtEl>
                                      </p:cBhvr>
                                      <p:to x="100000" y="100000"/>
                                    </p:animScale>
                                    <p:animScale>
                                      <p:cBhvr>
                                        <p:cTn id="48" dur="26">
                                          <p:stCondLst>
                                            <p:cond delay="1808"/>
                                          </p:stCondLst>
                                        </p:cTn>
                                        <p:tgtEl>
                                          <p:spTgt spid="15"/>
                                        </p:tgtEl>
                                      </p:cBhvr>
                                      <p:to x="100000" y="95000"/>
                                    </p:animScale>
                                    <p:animScale>
                                      <p:cBhvr>
                                        <p:cTn id="49"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357554" y="3929066"/>
            <a:ext cx="2520032" cy="2503194"/>
          </a:xfrm>
          <a:prstGeom prst="rect">
            <a:avLst/>
          </a:prstGeom>
          <a:noFill/>
        </p:spPr>
      </p:pic>
      <p:sp>
        <p:nvSpPr>
          <p:cNvPr id="2" name="Rounded Rectangle 1"/>
          <p:cNvSpPr/>
          <p:nvPr/>
        </p:nvSpPr>
        <p:spPr>
          <a:xfrm>
            <a:off x="2666999" y="295252"/>
            <a:ext cx="552923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3600" dirty="0" smtClean="0">
                <a:cs typeface="B Homa" pitchFamily="2" charset="-78"/>
              </a:rPr>
              <a:t>3- عقاید انحرافی مُرجِئَه</a:t>
            </a:r>
            <a:endParaRPr lang="en-US" sz="3600" dirty="0">
              <a:cs typeface="B Homa" pitchFamily="2" charset="-78"/>
            </a:endParaRPr>
          </a:p>
        </p:txBody>
      </p:sp>
      <p:sp>
        <p:nvSpPr>
          <p:cNvPr id="3" name="Teardrop 2"/>
          <p:cNvSpPr/>
          <p:nvPr/>
        </p:nvSpPr>
        <p:spPr>
          <a:xfrm flipH="1" flipV="1">
            <a:off x="7621915" y="258677"/>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4" name="Picture 9" descr="C:\Users\satari\Desktop\انديشه 1 عكسها\png\uzdfghrl.png"/>
          <p:cNvPicPr>
            <a:picLocks noChangeAspect="1" noChangeArrowheads="1"/>
          </p:cNvPicPr>
          <p:nvPr/>
        </p:nvPicPr>
        <p:blipFill>
          <a:blip r:embed="rId3" cstate="print"/>
          <a:srcRect/>
          <a:stretch>
            <a:fillRect/>
          </a:stretch>
        </p:blipFill>
        <p:spPr bwMode="auto">
          <a:xfrm rot="2569557">
            <a:off x="7683601" y="326494"/>
            <a:ext cx="872852" cy="852774"/>
          </a:xfrm>
          <a:prstGeom prst="rect">
            <a:avLst/>
          </a:prstGeom>
          <a:noFill/>
          <a:ln>
            <a:noFill/>
          </a:ln>
        </p:spPr>
      </p:pic>
      <p:sp>
        <p:nvSpPr>
          <p:cNvPr id="5" name="Teardrop 4"/>
          <p:cNvSpPr/>
          <p:nvPr/>
        </p:nvSpPr>
        <p:spPr>
          <a:xfrm flipV="1">
            <a:off x="2320956" y="258041"/>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rot="19030443" flipH="1">
            <a:off x="2382642" y="325858"/>
            <a:ext cx="872852" cy="852774"/>
          </a:xfrm>
          <a:prstGeom prst="rect">
            <a:avLst/>
          </a:prstGeom>
          <a:noFill/>
          <a:ln>
            <a:noFill/>
          </a:ln>
        </p:spPr>
      </p:pic>
      <p:sp>
        <p:nvSpPr>
          <p:cNvPr id="7" name="Wave 6"/>
          <p:cNvSpPr/>
          <p:nvPr/>
        </p:nvSpPr>
        <p:spPr>
          <a:xfrm>
            <a:off x="357158" y="1690678"/>
            <a:ext cx="8382000" cy="838200"/>
          </a:xfrm>
          <a:prstGeom prst="wave">
            <a:avLst>
              <a:gd name="adj1" fmla="val 8629"/>
              <a:gd name="adj2" fmla="val 4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dirty="0" smtClean="0">
                <a:cs typeface="B Traffic" pitchFamily="2" charset="-78"/>
              </a:rPr>
              <a:t>حکم ندادن درباره‌ی گناه‌کاران مسلمان</a:t>
            </a:r>
            <a:endParaRPr lang="en-US" sz="2800" dirty="0">
              <a:cs typeface="B Traffic" pitchFamily="2" charset="-78"/>
            </a:endParaRPr>
          </a:p>
        </p:txBody>
      </p:sp>
      <p:sp>
        <p:nvSpPr>
          <p:cNvPr id="8" name="Wave 7"/>
          <p:cNvSpPr/>
          <p:nvPr/>
        </p:nvSpPr>
        <p:spPr>
          <a:xfrm>
            <a:off x="357158" y="2376478"/>
            <a:ext cx="8382000" cy="838200"/>
          </a:xfrm>
          <a:prstGeom prst="wave">
            <a:avLst>
              <a:gd name="adj1" fmla="val 8629"/>
              <a:gd name="adj2" fmla="val 4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dirty="0" smtClean="0">
                <a:cs typeface="B Traffic" pitchFamily="2" charset="-78"/>
              </a:rPr>
              <a:t>موکول کردن حکم گناه‌کاران به روز جزا</a:t>
            </a:r>
            <a:endParaRPr lang="en-US" sz="2800" dirty="0" smtClean="0">
              <a:cs typeface="B Traffic" pitchFamily="2" charset="-78"/>
            </a:endParaRPr>
          </a:p>
        </p:txBody>
      </p:sp>
      <p:sp>
        <p:nvSpPr>
          <p:cNvPr id="9" name="Wave 8"/>
          <p:cNvSpPr/>
          <p:nvPr/>
        </p:nvSpPr>
        <p:spPr>
          <a:xfrm>
            <a:off x="381000" y="3028944"/>
            <a:ext cx="8382000" cy="838200"/>
          </a:xfrm>
          <a:prstGeom prst="wave">
            <a:avLst>
              <a:gd name="adj1" fmla="val 8629"/>
              <a:gd name="adj2" fmla="val 4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dirty="0" smtClean="0">
                <a:cs typeface="B Traffic" pitchFamily="2" charset="-78"/>
              </a:rPr>
              <a:t>تمسک به آیه ای‌ از سوره توبه- مرجون لامرالله</a:t>
            </a:r>
            <a:endParaRPr lang="en-US" sz="2800" dirty="0" smtClean="0">
              <a:cs typeface="B Traffic" pitchFamily="2" charset="-78"/>
            </a:endParaRPr>
          </a:p>
        </p:txBody>
      </p:sp>
      <p:sp>
        <p:nvSpPr>
          <p:cNvPr id="10" name="Wave 9"/>
          <p:cNvSpPr/>
          <p:nvPr/>
        </p:nvSpPr>
        <p:spPr>
          <a:xfrm>
            <a:off x="357158" y="3733800"/>
            <a:ext cx="8382000" cy="838200"/>
          </a:xfrm>
          <a:prstGeom prst="wave">
            <a:avLst>
              <a:gd name="adj1" fmla="val 8629"/>
              <a:gd name="adj2" fmla="val 4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dirty="0" smtClean="0">
                <a:cs typeface="B Traffic" pitchFamily="2" charset="-78"/>
              </a:rPr>
              <a:t>تحقیر واجبات عملی اسلام</a:t>
            </a:r>
            <a:endParaRPr lang="en-US" sz="2800" dirty="0" smtClean="0">
              <a:cs typeface="B Traffic" pitchFamily="2" charset="-78"/>
            </a:endParaRPr>
          </a:p>
        </p:txBody>
      </p:sp>
      <p:sp>
        <p:nvSpPr>
          <p:cNvPr id="11" name="Bevel 10"/>
          <p:cNvSpPr/>
          <p:nvPr/>
        </p:nvSpPr>
        <p:spPr>
          <a:xfrm>
            <a:off x="304800" y="5181600"/>
            <a:ext cx="8458199" cy="1371600"/>
          </a:xfrm>
          <a:prstGeom prst="bevel">
            <a:avLst>
              <a:gd name="adj" fmla="val 12279"/>
            </a:avLst>
          </a:prstGeom>
        </p:spPr>
        <p:style>
          <a:lnRef idx="1">
            <a:schemeClr val="accent5"/>
          </a:lnRef>
          <a:fillRef idx="2">
            <a:schemeClr val="accent5"/>
          </a:fillRef>
          <a:effectRef idx="1">
            <a:schemeClr val="accent5"/>
          </a:effectRef>
          <a:fontRef idx="minor">
            <a:schemeClr val="dk1"/>
          </a:fontRef>
        </p:style>
        <p:txBody>
          <a:bodyPr rtlCol="1" anchor="ctr"/>
          <a:lstStyle/>
          <a:p>
            <a:pPr algn="ctr" rtl="1"/>
            <a:r>
              <a:rPr lang="fa-IR" sz="2800" dirty="0" smtClean="0">
                <a:cs typeface="B Traffic" pitchFamily="2" charset="-78"/>
              </a:rPr>
              <a:t>مبارزه‌ی امام</a:t>
            </a:r>
            <a:r>
              <a:rPr lang="fa-IR" sz="1600" dirty="0" smtClean="0">
                <a:cs typeface="B Traffic" pitchFamily="2" charset="-78"/>
              </a:rPr>
              <a:t>(ع)</a:t>
            </a:r>
            <a:r>
              <a:rPr lang="fa-IR" sz="2800" dirty="0" smtClean="0">
                <a:cs typeface="B Traffic" pitchFamily="2" charset="-78"/>
              </a:rPr>
              <a:t> با این گروه، لعن آن‌ها و کافر دانستن آن‌ها</a:t>
            </a:r>
            <a:endParaRPr lang="en-US" sz="2800" dirty="0">
              <a:cs typeface="B Traffic" pitchFamily="2" charset="-78"/>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1579562" cy="1695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8" presetClass="emph" presetSubtype="0" fill="hold" nodeType="withEffect">
                                  <p:stCondLst>
                                    <p:cond delay="0"/>
                                  </p:stCondLst>
                                  <p:childTnLst>
                                    <p:animRot by="21600000">
                                      <p:cBhvr>
                                        <p:cTn id="44"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389" y="3238500"/>
            <a:ext cx="6521622" cy="3619500"/>
          </a:xfrm>
          <a:prstGeom prst="rect">
            <a:avLst/>
          </a:prstGeom>
        </p:spPr>
      </p:pic>
      <p:sp>
        <p:nvSpPr>
          <p:cNvPr id="2" name="Rounded Rectangle 1"/>
          <p:cNvSpPr/>
          <p:nvPr/>
        </p:nvSpPr>
        <p:spPr>
          <a:xfrm>
            <a:off x="3733799" y="295252"/>
            <a:ext cx="446243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3600" dirty="0" smtClean="0">
                <a:cs typeface="B Homa" pitchFamily="2" charset="-78"/>
              </a:rPr>
              <a:t>4- عقاید خوارج:</a:t>
            </a:r>
            <a:endParaRPr lang="en-US" sz="3600" dirty="0">
              <a:cs typeface="B Homa" pitchFamily="2" charset="-78"/>
            </a:endParaRPr>
          </a:p>
        </p:txBody>
      </p:sp>
      <p:sp>
        <p:nvSpPr>
          <p:cNvPr id="3" name="Teardrop 2"/>
          <p:cNvSpPr/>
          <p:nvPr/>
        </p:nvSpPr>
        <p:spPr>
          <a:xfrm flipH="1" flipV="1">
            <a:off x="7621915" y="258677"/>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4" name="Picture 9" descr="C:\Users\satari\Desktop\انديشه 1 عكسها\png\uzdfghrl.png"/>
          <p:cNvPicPr>
            <a:picLocks noChangeAspect="1" noChangeArrowheads="1"/>
          </p:cNvPicPr>
          <p:nvPr/>
        </p:nvPicPr>
        <p:blipFill>
          <a:blip r:embed="rId3" cstate="print"/>
          <a:srcRect/>
          <a:stretch>
            <a:fillRect/>
          </a:stretch>
        </p:blipFill>
        <p:spPr bwMode="auto">
          <a:xfrm rot="2569557">
            <a:off x="7683601" y="326494"/>
            <a:ext cx="872852" cy="852774"/>
          </a:xfrm>
          <a:prstGeom prst="rect">
            <a:avLst/>
          </a:prstGeom>
          <a:noFill/>
          <a:ln>
            <a:noFill/>
          </a:ln>
        </p:spPr>
      </p:pic>
      <p:sp>
        <p:nvSpPr>
          <p:cNvPr id="5" name="Teardrop 4"/>
          <p:cNvSpPr/>
          <p:nvPr/>
        </p:nvSpPr>
        <p:spPr>
          <a:xfrm flipV="1">
            <a:off x="3235356" y="258041"/>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rot="19030443" flipH="1">
            <a:off x="3297042" y="325858"/>
            <a:ext cx="872852" cy="852774"/>
          </a:xfrm>
          <a:prstGeom prst="rect">
            <a:avLst/>
          </a:prstGeom>
          <a:noFill/>
          <a:ln>
            <a:noFill/>
          </a:ln>
        </p:spPr>
      </p:pic>
      <p:sp>
        <p:nvSpPr>
          <p:cNvPr id="7" name="Bevel 6"/>
          <p:cNvSpPr/>
          <p:nvPr/>
        </p:nvSpPr>
        <p:spPr>
          <a:xfrm>
            <a:off x="4648200" y="1571612"/>
            <a:ext cx="4267200" cy="2143140"/>
          </a:xfrm>
          <a:prstGeom prst="bevel">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800" dirty="0" smtClean="0">
                <a:solidFill>
                  <a:schemeClr val="accent2">
                    <a:lumMod val="75000"/>
                  </a:schemeClr>
                </a:solidFill>
                <a:cs typeface="B Traffic" pitchFamily="2" charset="-78"/>
              </a:rPr>
              <a:t>گروهی مقدس‌مآب که بعد از شهادت امام علی</a:t>
            </a:r>
            <a:r>
              <a:rPr lang="fa-IR" dirty="0" smtClean="0">
                <a:solidFill>
                  <a:schemeClr val="accent2">
                    <a:lumMod val="75000"/>
                  </a:schemeClr>
                </a:solidFill>
                <a:cs typeface="B Traffic" pitchFamily="2" charset="-78"/>
              </a:rPr>
              <a:t>(ع)</a:t>
            </a:r>
            <a:r>
              <a:rPr lang="fa-IR" sz="2800" dirty="0" smtClean="0">
                <a:solidFill>
                  <a:schemeClr val="accent2">
                    <a:lumMod val="75000"/>
                  </a:schemeClr>
                </a:solidFill>
                <a:cs typeface="B Traffic" pitchFamily="2" charset="-78"/>
              </a:rPr>
              <a:t> فتنه‌های بسیار به‌پا کردند.</a:t>
            </a:r>
          </a:p>
        </p:txBody>
      </p:sp>
      <p:sp>
        <p:nvSpPr>
          <p:cNvPr id="8" name="Bevel 7"/>
          <p:cNvSpPr/>
          <p:nvPr/>
        </p:nvSpPr>
        <p:spPr>
          <a:xfrm>
            <a:off x="228600" y="1571612"/>
            <a:ext cx="4267200" cy="2143140"/>
          </a:xfrm>
          <a:prstGeom prst="bevel">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800" dirty="0" smtClean="0">
                <a:solidFill>
                  <a:srgbClr val="F5750B"/>
                </a:solidFill>
                <a:cs typeface="B Traffic" pitchFamily="2" charset="-78"/>
              </a:rPr>
              <a:t>مناظره و گفتگوی امام محمدباقر</a:t>
            </a:r>
            <a:r>
              <a:rPr lang="fa-IR" dirty="0" smtClean="0">
                <a:solidFill>
                  <a:srgbClr val="F5750B"/>
                </a:solidFill>
                <a:cs typeface="B Traffic" pitchFamily="2" charset="-78"/>
              </a:rPr>
              <a:t>(ع)</a:t>
            </a:r>
            <a:r>
              <a:rPr lang="fa-IR" sz="2800" dirty="0" smtClean="0">
                <a:solidFill>
                  <a:srgbClr val="F5750B"/>
                </a:solidFill>
                <a:cs typeface="B Traffic" pitchFamily="2" charset="-78"/>
              </a:rPr>
              <a:t> با آن‌ها و رسوا کردنشان</a:t>
            </a:r>
            <a:endParaRPr lang="en-US" sz="2800" dirty="0">
              <a:solidFill>
                <a:srgbClr val="F5750B"/>
              </a:solidFill>
              <a:cs typeface="B Traffic" pitchFamily="2" charset="-7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1383601" cy="1485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09999" y="295252"/>
            <a:ext cx="4386235"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3600" dirty="0" smtClean="0">
                <a:cs typeface="B Homa" pitchFamily="2" charset="-78"/>
              </a:rPr>
              <a:t>5- کیسانیّه</a:t>
            </a:r>
            <a:endParaRPr lang="en-US" sz="3600" dirty="0">
              <a:cs typeface="B Homa" pitchFamily="2" charset="-78"/>
            </a:endParaRPr>
          </a:p>
        </p:txBody>
      </p:sp>
      <p:sp>
        <p:nvSpPr>
          <p:cNvPr id="3" name="Teardrop 2"/>
          <p:cNvSpPr/>
          <p:nvPr/>
        </p:nvSpPr>
        <p:spPr>
          <a:xfrm flipH="1" flipV="1">
            <a:off x="7621915" y="258677"/>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4" name="Picture 9" descr="C:\Users\satari\Desktop\انديشه 1 عكسها\png\uzdfghrl.png"/>
          <p:cNvPicPr>
            <a:picLocks noChangeAspect="1" noChangeArrowheads="1"/>
          </p:cNvPicPr>
          <p:nvPr/>
        </p:nvPicPr>
        <p:blipFill>
          <a:blip r:embed="rId2" cstate="print"/>
          <a:srcRect/>
          <a:stretch>
            <a:fillRect/>
          </a:stretch>
        </p:blipFill>
        <p:spPr bwMode="auto">
          <a:xfrm rot="2569557">
            <a:off x="7683601" y="326494"/>
            <a:ext cx="872852" cy="852774"/>
          </a:xfrm>
          <a:prstGeom prst="rect">
            <a:avLst/>
          </a:prstGeom>
          <a:noFill/>
          <a:ln>
            <a:noFill/>
          </a:ln>
        </p:spPr>
      </p:pic>
      <p:sp>
        <p:nvSpPr>
          <p:cNvPr id="5" name="Teardrop 4"/>
          <p:cNvSpPr/>
          <p:nvPr/>
        </p:nvSpPr>
        <p:spPr>
          <a:xfrm flipV="1">
            <a:off x="3235356" y="258041"/>
            <a:ext cx="1010891" cy="1010891"/>
          </a:xfrm>
          <a:prstGeom prst="teardrop">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rot="19030443" flipH="1">
            <a:off x="3297042" y="325858"/>
            <a:ext cx="872852" cy="852774"/>
          </a:xfrm>
          <a:prstGeom prst="rect">
            <a:avLst/>
          </a:prstGeom>
          <a:noFill/>
          <a:ln>
            <a:noFill/>
          </a:ln>
        </p:spPr>
      </p:pic>
      <p:sp>
        <p:nvSpPr>
          <p:cNvPr id="7" name="Bevel 6"/>
          <p:cNvSpPr/>
          <p:nvPr/>
        </p:nvSpPr>
        <p:spPr>
          <a:xfrm>
            <a:off x="4586318" y="1571612"/>
            <a:ext cx="4267200" cy="2143140"/>
          </a:xfrm>
          <a:prstGeom prst="bevel">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2800" dirty="0" smtClean="0">
                <a:solidFill>
                  <a:srgbClr val="00B050"/>
                </a:solidFill>
                <a:cs typeface="B Traffic" pitchFamily="2" charset="-78"/>
              </a:rPr>
              <a:t>پیروان محمدبن حنفیه و پسرش ابوهاشم</a:t>
            </a:r>
            <a:endParaRPr lang="en-US" sz="2800" dirty="0">
              <a:solidFill>
                <a:srgbClr val="00B050"/>
              </a:solidFill>
              <a:cs typeface="B Traffic" pitchFamily="2" charset="-78"/>
            </a:endParaRPr>
          </a:p>
        </p:txBody>
      </p:sp>
      <p:sp>
        <p:nvSpPr>
          <p:cNvPr id="8" name="Bevel 7"/>
          <p:cNvSpPr/>
          <p:nvPr/>
        </p:nvSpPr>
        <p:spPr>
          <a:xfrm>
            <a:off x="300038" y="1571612"/>
            <a:ext cx="4267200" cy="2143140"/>
          </a:xfrm>
          <a:prstGeom prst="bevel">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800" dirty="0" smtClean="0">
                <a:solidFill>
                  <a:schemeClr val="accent6">
                    <a:lumMod val="75000"/>
                  </a:schemeClr>
                </a:solidFill>
                <a:cs typeface="B Traffic" pitchFamily="2" charset="-78"/>
              </a:rPr>
              <a:t>اینان نامشان را از ابوعمره کیسان، فرمانده‌ی نیروی انتظامی مختار و رهبر موالی گرفته بودند.</a:t>
            </a:r>
            <a:endParaRPr lang="en-US" sz="2800" dirty="0">
              <a:solidFill>
                <a:schemeClr val="accent6">
                  <a:lumMod val="75000"/>
                </a:schemeClr>
              </a:solidFill>
              <a:cs typeface="B Traffic" pitchFamily="2" charset="-78"/>
            </a:endParaRPr>
          </a:p>
        </p:txBody>
      </p:sp>
      <p:sp>
        <p:nvSpPr>
          <p:cNvPr id="9" name="Bevel 8"/>
          <p:cNvSpPr/>
          <p:nvPr/>
        </p:nvSpPr>
        <p:spPr>
          <a:xfrm>
            <a:off x="4572000" y="3714752"/>
            <a:ext cx="4267200" cy="2143140"/>
          </a:xfrm>
          <a:prstGeom prst="bevel">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800" dirty="0" smtClean="0">
                <a:solidFill>
                  <a:srgbClr val="00B050"/>
                </a:solidFill>
                <a:cs typeface="B Traffic" pitchFamily="2" charset="-78"/>
              </a:rPr>
              <a:t>رفت و آمد شیعیان با امام محمدباقر</a:t>
            </a:r>
            <a:r>
              <a:rPr lang="fa-IR" dirty="0" smtClean="0">
                <a:solidFill>
                  <a:srgbClr val="00B050"/>
                </a:solidFill>
                <a:cs typeface="B Traffic" pitchFamily="2" charset="-78"/>
              </a:rPr>
              <a:t>(ع)</a:t>
            </a:r>
            <a:r>
              <a:rPr lang="fa-IR" sz="2800" dirty="0" smtClean="0">
                <a:solidFill>
                  <a:srgbClr val="00B050"/>
                </a:solidFill>
                <a:cs typeface="B Traffic" pitchFamily="2" charset="-78"/>
              </a:rPr>
              <a:t> به‌رغم تلاش‌های کیسانیه</a:t>
            </a:r>
            <a:endParaRPr lang="en-US" sz="2800" dirty="0">
              <a:solidFill>
                <a:srgbClr val="00B050"/>
              </a:solidFill>
              <a:cs typeface="B Traffic" pitchFamily="2" charset="-78"/>
            </a:endParaRPr>
          </a:p>
        </p:txBody>
      </p:sp>
      <p:sp>
        <p:nvSpPr>
          <p:cNvPr id="10" name="Bevel 9"/>
          <p:cNvSpPr/>
          <p:nvPr/>
        </p:nvSpPr>
        <p:spPr>
          <a:xfrm>
            <a:off x="285720" y="3714752"/>
            <a:ext cx="4267200" cy="2143140"/>
          </a:xfrm>
          <a:prstGeom prst="bevel">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800" dirty="0" smtClean="0">
                <a:solidFill>
                  <a:srgbClr val="F6882E"/>
                </a:solidFill>
                <a:cs typeface="B Traffic" pitchFamily="2" charset="-78"/>
              </a:rPr>
              <a:t>مناظره‌ی امام</a:t>
            </a:r>
            <a:r>
              <a:rPr lang="fa-IR" dirty="0" smtClean="0">
                <a:solidFill>
                  <a:srgbClr val="F6882E"/>
                </a:solidFill>
                <a:cs typeface="B Traffic" pitchFamily="2" charset="-78"/>
              </a:rPr>
              <a:t>(ع) </a:t>
            </a:r>
            <a:r>
              <a:rPr lang="fa-IR" sz="2800" dirty="0" smtClean="0">
                <a:solidFill>
                  <a:srgbClr val="F6882E"/>
                </a:solidFill>
                <a:cs typeface="B Traffic" pitchFamily="2" charset="-78"/>
              </a:rPr>
              <a:t>با کیسانیه و تبیین دیدگاه‌های تفسیری، کلامی و فقهی مکتب اهل‌بیت</a:t>
            </a:r>
            <a:r>
              <a:rPr lang="fa-IR" sz="1600" dirty="0" smtClean="0">
                <a:solidFill>
                  <a:srgbClr val="F6882E"/>
                </a:solidFill>
                <a:cs typeface="B Traffic" pitchFamily="2" charset="-78"/>
              </a:rPr>
              <a:t>(ع)</a:t>
            </a:r>
            <a:endParaRPr lang="en-US" sz="2800" dirty="0">
              <a:solidFill>
                <a:srgbClr val="F6882E"/>
              </a:solidFill>
              <a:cs typeface="B Traffic" pitchFamily="2" charset="-7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from="(-#ppt_w/2)" to="(#ppt_x)" calcmode="lin" valueType="num">
                                      <p:cBhvr>
                                        <p:cTn id="29" dur="600" fill="hold">
                                          <p:stCondLst>
                                            <p:cond delay="0"/>
                                          </p:stCondLst>
                                        </p:cTn>
                                        <p:tgtEl>
                                          <p:spTgt spid="9"/>
                                        </p:tgtEl>
                                        <p:attrNameLst>
                                          <p:attrName>ppt_x</p:attrName>
                                        </p:attrNameLst>
                                      </p:cBhvr>
                                    </p:anim>
                                    <p:anim from="0" to="-1.0" calcmode="lin" valueType="num">
                                      <p:cBhvr>
                                        <p:cTn id="30" dur="200" decel="50000" autoRev="1" fill="hold">
                                          <p:stCondLst>
                                            <p:cond delay="600"/>
                                          </p:stCondLst>
                                        </p:cTn>
                                        <p:tgtEl>
                                          <p:spTgt spid="9"/>
                                        </p:tgtEl>
                                        <p:attrNameLst>
                                          <p:attrName>xshear</p:attrName>
                                        </p:attrNameLst>
                                      </p:cBhvr>
                                    </p:anim>
                                    <p:animScale>
                                      <p:cBhvr>
                                        <p:cTn id="31" dur="200" decel="100000" autoRev="1" fill="hold">
                                          <p:stCondLst>
                                            <p:cond delay="600"/>
                                          </p:stCondLst>
                                        </p:cTn>
                                        <p:tgtEl>
                                          <p:spTgt spid="9"/>
                                        </p:tgtEl>
                                      </p:cBhvr>
                                      <p:from x="100000" y="100000"/>
                                      <p:to x="80000" y="100000"/>
                                    </p:animScale>
                                    <p:anim by="(#ppt_h/3+#ppt_w*0.1)" calcmode="lin" valueType="num">
                                      <p:cBhvr additive="sum">
                                        <p:cTn id="32" dur="200" decel="100000" autoRev="1" fill="hold">
                                          <p:stCondLst>
                                            <p:cond delay="600"/>
                                          </p:stCondLst>
                                        </p:cTn>
                                        <p:tgtEl>
                                          <p:spTgt spid="9"/>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from="(-#ppt_w/2)" to="(#ppt_x)" calcmode="lin" valueType="num">
                                      <p:cBhvr>
                                        <p:cTn id="37" dur="600" fill="hold">
                                          <p:stCondLst>
                                            <p:cond delay="0"/>
                                          </p:stCondLst>
                                        </p:cTn>
                                        <p:tgtEl>
                                          <p:spTgt spid="10"/>
                                        </p:tgtEl>
                                        <p:attrNameLst>
                                          <p:attrName>ppt_x</p:attrName>
                                        </p:attrNameLst>
                                      </p:cBhvr>
                                    </p:anim>
                                    <p:anim from="0" to="-1.0" calcmode="lin" valueType="num">
                                      <p:cBhvr>
                                        <p:cTn id="38" dur="200" decel="50000" autoRev="1" fill="hold">
                                          <p:stCondLst>
                                            <p:cond delay="600"/>
                                          </p:stCondLst>
                                        </p:cTn>
                                        <p:tgtEl>
                                          <p:spTgt spid="10"/>
                                        </p:tgtEl>
                                        <p:attrNameLst>
                                          <p:attrName>xshear</p:attrName>
                                        </p:attrNameLst>
                                      </p:cBhvr>
                                    </p:anim>
                                    <p:animScale>
                                      <p:cBhvr>
                                        <p:cTn id="39" dur="200" decel="100000" autoRev="1" fill="hold">
                                          <p:stCondLst>
                                            <p:cond delay="600"/>
                                          </p:stCondLst>
                                        </p:cTn>
                                        <p:tgtEl>
                                          <p:spTgt spid="10"/>
                                        </p:tgtEl>
                                      </p:cBhvr>
                                      <p:from x="100000" y="100000"/>
                                      <p:to x="80000" y="100000"/>
                                    </p:animScale>
                                    <p:anim by="(#ppt_h/3+#ppt_w*0.1)" calcmode="lin" valueType="num">
                                      <p:cBhvr additive="sum">
                                        <p:cTn id="40"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53519" y="248246"/>
            <a:ext cx="8208912" cy="1270992"/>
          </a:xfrm>
          <a:prstGeom prst="ribbon2">
            <a:avLst>
              <a:gd name="adj1" fmla="val 16667"/>
              <a:gd name="adj2" fmla="val 6202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sz="3200" dirty="0" smtClean="0">
                <a:solidFill>
                  <a:schemeClr val="tx1"/>
                </a:solidFill>
                <a:cs typeface="B Homa" pitchFamily="2" charset="-78"/>
              </a:rPr>
              <a:t> شاگردان امام محمدباقر</a:t>
            </a:r>
            <a:r>
              <a:rPr lang="fa-IR" sz="2400" dirty="0" smtClean="0">
                <a:solidFill>
                  <a:schemeClr val="tx1"/>
                </a:solidFill>
                <a:cs typeface="B Homa" pitchFamily="2" charset="-78"/>
              </a:rPr>
              <a:t>(ع)</a:t>
            </a:r>
            <a:endParaRPr lang="en-US" sz="2400" dirty="0">
              <a:solidFill>
                <a:schemeClr val="tx1"/>
              </a:solidFill>
              <a:cs typeface="B Homa" pitchFamily="2" charset="-78"/>
            </a:endParaRPr>
          </a:p>
        </p:txBody>
      </p:sp>
      <p:pic>
        <p:nvPicPr>
          <p:cNvPr id="5"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lum bright="-12000"/>
          </a:blip>
          <a:srcRect/>
          <a:stretch>
            <a:fillRect/>
          </a:stretch>
        </p:blipFill>
        <p:spPr bwMode="auto">
          <a:xfrm>
            <a:off x="57983" y="211426"/>
            <a:ext cx="1585091" cy="1574500"/>
          </a:xfrm>
          <a:prstGeom prst="rect">
            <a:avLst/>
          </a:prstGeom>
          <a:noFill/>
        </p:spPr>
      </p:pic>
      <p:pic>
        <p:nvPicPr>
          <p:cNvPr id="6"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lum bright="-12000"/>
          </a:blip>
          <a:srcRect/>
          <a:stretch>
            <a:fillRect/>
          </a:stretch>
        </p:blipFill>
        <p:spPr bwMode="auto">
          <a:xfrm>
            <a:off x="7487503" y="211426"/>
            <a:ext cx="1585091" cy="1574500"/>
          </a:xfrm>
          <a:prstGeom prst="rect">
            <a:avLst/>
          </a:prstGeom>
          <a:noFill/>
        </p:spPr>
      </p:pic>
      <p:pic>
        <p:nvPicPr>
          <p:cNvPr id="8"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329354" y="4255360"/>
            <a:ext cx="2454801" cy="2438400"/>
          </a:xfrm>
          <a:prstGeom prst="rect">
            <a:avLst/>
          </a:prstGeom>
          <a:noFill/>
        </p:spPr>
      </p:pic>
      <p:sp>
        <p:nvSpPr>
          <p:cNvPr id="9" name="Rounded Rectangle 8"/>
          <p:cNvSpPr/>
          <p:nvPr/>
        </p:nvSpPr>
        <p:spPr>
          <a:xfrm>
            <a:off x="6142276" y="2301303"/>
            <a:ext cx="2828956" cy="34290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fa-IR" sz="3200" dirty="0" smtClean="0">
                <a:solidFill>
                  <a:schemeClr val="accent6">
                    <a:lumMod val="50000"/>
                  </a:schemeClr>
                </a:solidFill>
                <a:cs typeface="B Traffic" pitchFamily="2" charset="-78"/>
              </a:rPr>
              <a:t>شاگردان امام</a:t>
            </a:r>
            <a:r>
              <a:rPr lang="fa-IR" sz="2000" dirty="0" smtClean="0">
                <a:solidFill>
                  <a:schemeClr val="accent6">
                    <a:lumMod val="50000"/>
                  </a:schemeClr>
                </a:solidFill>
                <a:cs typeface="B Traffic" pitchFamily="2" charset="-78"/>
              </a:rPr>
              <a:t>(ع) </a:t>
            </a:r>
            <a:r>
              <a:rPr lang="fa-IR" sz="3200" dirty="0" smtClean="0">
                <a:solidFill>
                  <a:schemeClr val="accent6">
                    <a:lumMod val="50000"/>
                  </a:schemeClr>
                </a:solidFill>
                <a:cs typeface="B Traffic" pitchFamily="2" charset="-78"/>
              </a:rPr>
              <a:t>در منابع تاریخی 467 نفرند.</a:t>
            </a:r>
            <a:endParaRPr lang="en-US" sz="3200" dirty="0">
              <a:solidFill>
                <a:schemeClr val="accent6">
                  <a:lumMod val="50000"/>
                </a:schemeClr>
              </a:solidFill>
              <a:cs typeface="B Traffic" pitchFamily="2" charset="-78"/>
            </a:endParaRPr>
          </a:p>
        </p:txBody>
      </p:sp>
      <p:pic>
        <p:nvPicPr>
          <p:cNvPr id="11" name="Picture 2" descr="C:\Users\ghiyasvand\Desktop\png\يبفurl.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3357554" y="4283948"/>
            <a:ext cx="2454801" cy="2438400"/>
          </a:xfrm>
          <a:prstGeom prst="rect">
            <a:avLst/>
          </a:prstGeom>
          <a:noFill/>
        </p:spPr>
      </p:pic>
      <p:sp>
        <p:nvSpPr>
          <p:cNvPr id="12" name="Rounded Rectangle 11"/>
          <p:cNvSpPr/>
          <p:nvPr/>
        </p:nvSpPr>
        <p:spPr>
          <a:xfrm>
            <a:off x="3170476" y="3450866"/>
            <a:ext cx="2828956" cy="22641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fa-IR" sz="2800" dirty="0" smtClean="0">
                <a:solidFill>
                  <a:schemeClr val="tx1"/>
                </a:solidFill>
                <a:cs typeface="B Traffic" pitchFamily="2" charset="-78"/>
              </a:rPr>
              <a:t>زراره بن اعین، ابوبصیر مرادی، بریدة بن معاویه عجلّی، و محمد بن مسلم ثقفی</a:t>
            </a:r>
            <a:endParaRPr lang="en-US" sz="2800" dirty="0">
              <a:solidFill>
                <a:schemeClr val="tx1"/>
              </a:solidFill>
              <a:cs typeface="B Traffic" pitchFamily="2" charset="-78"/>
            </a:endParaRPr>
          </a:p>
        </p:txBody>
      </p:sp>
      <p:pic>
        <p:nvPicPr>
          <p:cNvPr id="14" name="Picture 2"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76222" y="4283948"/>
            <a:ext cx="2454801" cy="2438400"/>
          </a:xfrm>
          <a:prstGeom prst="rect">
            <a:avLst/>
          </a:prstGeom>
          <a:noFill/>
        </p:spPr>
      </p:pic>
      <p:sp>
        <p:nvSpPr>
          <p:cNvPr id="15" name="Rounded Rectangle 14"/>
          <p:cNvSpPr/>
          <p:nvPr/>
        </p:nvSpPr>
        <p:spPr>
          <a:xfrm>
            <a:off x="142844" y="2285992"/>
            <a:ext cx="2828956" cy="3429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2800" dirty="0" smtClean="0">
                <a:solidFill>
                  <a:schemeClr val="tx1"/>
                </a:solidFill>
                <a:cs typeface="B Traffic" pitchFamily="2" charset="-78"/>
              </a:rPr>
              <a:t>زراره، محدث، فقیه، متکلم، ادیب و نویسنده بود و در علم کلام و استدلال بسیار توانمند.کتابی به نام الاستطاعه و الجبر از او بر جای ماند.</a:t>
            </a:r>
            <a:endParaRPr lang="en-US" sz="2800" dirty="0">
              <a:solidFill>
                <a:schemeClr val="tx1"/>
              </a:solidFill>
              <a:cs typeface="B Traffic" pitchFamily="2" charset="-78"/>
            </a:endParaRPr>
          </a:p>
        </p:txBody>
      </p:sp>
      <p:sp>
        <p:nvSpPr>
          <p:cNvPr id="16" name="Rounded Rectangle 15"/>
          <p:cNvSpPr/>
          <p:nvPr/>
        </p:nvSpPr>
        <p:spPr>
          <a:xfrm>
            <a:off x="3214670" y="2307858"/>
            <a:ext cx="2828956" cy="114300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2800" dirty="0" smtClean="0">
                <a:solidFill>
                  <a:schemeClr val="tx1"/>
                </a:solidFill>
                <a:cs typeface="B Traffic" pitchFamily="2" charset="-78"/>
              </a:rPr>
              <a:t>مشهورترین اصحاب امام عبارتند از:</a:t>
            </a:r>
            <a:endParaRPr lang="en-US" sz="2800" dirty="0">
              <a:solidFill>
                <a:schemeClr val="tx1"/>
              </a:solidFill>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par>
                                <p:cTn id="19" presetID="8" presetClass="emph" presetSubtype="0" fill="hold" nodeType="withEffect">
                                  <p:stCondLst>
                                    <p:cond delay="0"/>
                                  </p:stCondLst>
                                  <p:childTnLst>
                                    <p:animRot by="21600000">
                                      <p:cBhvr>
                                        <p:cTn id="20" dur="2000" fill="hold"/>
                                        <p:tgtEl>
                                          <p:spTgt spid="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par>
                                <p:cTn id="35" presetID="8" presetClass="emph" presetSubtype="0" fill="hold" nodeType="withEffect">
                                  <p:stCondLst>
                                    <p:cond delay="0"/>
                                  </p:stCondLst>
                                  <p:childTnLst>
                                    <p:animRot by="21600000">
                                      <p:cBhvr>
                                        <p:cTn id="36" dur="2000" fill="hold"/>
                                        <p:tgtEl>
                                          <p:spTgt spid="11"/>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strVal val="#ppt_h"/>
                                          </p:val>
                                        </p:tav>
                                        <p:tav tm="100000">
                                          <p:val>
                                            <p:strVal val="#ppt_h"/>
                                          </p:val>
                                        </p:tav>
                                      </p:tavLst>
                                    </p:anim>
                                  </p:childTnLst>
                                </p:cTn>
                              </p:par>
                              <p:par>
                                <p:cTn id="47" presetID="8" presetClass="emph" presetSubtype="0" fill="hold" nodeType="withEffect">
                                  <p:stCondLst>
                                    <p:cond delay="0"/>
                                  </p:stCondLst>
                                  <p:childTnLst>
                                    <p:animRot by="21600000">
                                      <p:cBhvr>
                                        <p:cTn id="4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453519" y="248246"/>
            <a:ext cx="8208912" cy="1270992"/>
          </a:xfrm>
          <a:prstGeom prst="ribbon2">
            <a:avLst>
              <a:gd name="adj1" fmla="val 16667"/>
              <a:gd name="adj2" fmla="val 620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3200" dirty="0" smtClean="0">
                <a:cs typeface="B Homa" pitchFamily="2" charset="-78"/>
              </a:rPr>
              <a:t>آثار علمی امام محمدباقر</a:t>
            </a:r>
            <a:r>
              <a:rPr lang="fa-IR" sz="2400" dirty="0" smtClean="0">
                <a:cs typeface="B Homa" pitchFamily="2" charset="-78"/>
              </a:rPr>
              <a:t>(ع)</a:t>
            </a:r>
            <a:endParaRPr lang="en-US" sz="2400" dirty="0">
              <a:cs typeface="B Homa" pitchFamily="2" charset="-78"/>
            </a:endParaRPr>
          </a:p>
        </p:txBody>
      </p:sp>
      <p:pic>
        <p:nvPicPr>
          <p:cNvPr id="3"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lum bright="12000"/>
          </a:blip>
          <a:srcRect/>
          <a:stretch>
            <a:fillRect/>
          </a:stretch>
        </p:blipFill>
        <p:spPr bwMode="auto">
          <a:xfrm>
            <a:off x="57983" y="211426"/>
            <a:ext cx="1585091" cy="1574500"/>
          </a:xfrm>
          <a:prstGeom prst="rect">
            <a:avLst/>
          </a:prstGeom>
          <a:noFill/>
        </p:spPr>
      </p:pic>
      <p:pic>
        <p:nvPicPr>
          <p:cNvPr id="4"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lum bright="12000"/>
          </a:blip>
          <a:srcRect/>
          <a:stretch>
            <a:fillRect/>
          </a:stretch>
        </p:blipFill>
        <p:spPr bwMode="auto">
          <a:xfrm>
            <a:off x="7487503" y="211426"/>
            <a:ext cx="1585091" cy="1574500"/>
          </a:xfrm>
          <a:prstGeom prst="rect">
            <a:avLst/>
          </a:prstGeom>
          <a:noFill/>
        </p:spPr>
      </p:pic>
      <p:pic>
        <p:nvPicPr>
          <p:cNvPr id="5" name="Picture 2" descr="C:\Users\ghiyasvand\Desktop\png\يبفurl.pn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6395402" y="2561516"/>
            <a:ext cx="2743200" cy="2724871"/>
          </a:xfrm>
          <a:prstGeom prst="rect">
            <a:avLst/>
          </a:prstGeom>
          <a:noFill/>
        </p:spPr>
      </p:pic>
      <p:sp>
        <p:nvSpPr>
          <p:cNvPr id="6" name="Rounded Rectangle 5"/>
          <p:cNvSpPr/>
          <p:nvPr/>
        </p:nvSpPr>
        <p:spPr>
          <a:xfrm>
            <a:off x="4657088" y="1857387"/>
            <a:ext cx="3414714" cy="2438400"/>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3200" dirty="0" smtClean="0">
                <a:solidFill>
                  <a:schemeClr val="tx1"/>
                </a:solidFill>
                <a:cs typeface="B Traffic" pitchFamily="2" charset="-78"/>
              </a:rPr>
              <a:t>1- روایات بسیاری از ایشان در کتب اربعه شیعه و حتی اهل سنت نقل شده است.</a:t>
            </a:r>
            <a:endParaRPr lang="en-US" sz="3200" dirty="0">
              <a:solidFill>
                <a:schemeClr val="tx1"/>
              </a:solidFill>
              <a:cs typeface="B Traffic" pitchFamily="2" charset="-78"/>
            </a:endParaRPr>
          </a:p>
        </p:txBody>
      </p:sp>
      <p:pic>
        <p:nvPicPr>
          <p:cNvPr id="7" name="Picture 4" descr="C:\Users\satari\Desktop\انديشه 1 عكسها\png\bote1.png"/>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rot="11364307" flipH="1">
            <a:off x="4381293" y="1620858"/>
            <a:ext cx="689034" cy="1052864"/>
          </a:xfrm>
          <a:prstGeom prst="rect">
            <a:avLst/>
          </a:prstGeom>
          <a:noFill/>
        </p:spPr>
      </p:pic>
      <p:pic>
        <p:nvPicPr>
          <p:cNvPr id="8" name="Picture 2" descr="C:\Users\ghiyasvand\Desktop\png\يبفurl.pn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8588" y="2632955"/>
            <a:ext cx="2743200" cy="2724871"/>
          </a:xfrm>
          <a:prstGeom prst="rect">
            <a:avLst/>
          </a:prstGeom>
          <a:noFill/>
        </p:spPr>
      </p:pic>
      <p:sp>
        <p:nvSpPr>
          <p:cNvPr id="9" name="Rounded Rectangle 8"/>
          <p:cNvSpPr/>
          <p:nvPr/>
        </p:nvSpPr>
        <p:spPr>
          <a:xfrm>
            <a:off x="1000101" y="1857412"/>
            <a:ext cx="3414714" cy="2438400"/>
          </a:xfrm>
          <a:prstGeom prst="round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2800" dirty="0" smtClean="0">
                <a:solidFill>
                  <a:schemeClr val="tx1"/>
                </a:solidFill>
                <a:cs typeface="B Traffic" pitchFamily="2" charset="-78"/>
              </a:rPr>
              <a:t>2- کتاب تفسیر: ابوالجارود یکی از یاران کوفی حضرت نقل کرده است. </a:t>
            </a:r>
            <a:endParaRPr lang="en-US" sz="2800" dirty="0">
              <a:solidFill>
                <a:schemeClr val="tx1"/>
              </a:solidFill>
              <a:cs typeface="B Traffic" pitchFamily="2" charset="-78"/>
            </a:endParaRPr>
          </a:p>
        </p:txBody>
      </p:sp>
      <p:pic>
        <p:nvPicPr>
          <p:cNvPr id="10" name="Picture 4" descr="C:\Users\satari\Desktop\انديشه 1 عكسها\png\bote1.png"/>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rot="10235693">
            <a:off x="3939016" y="1620858"/>
            <a:ext cx="689034" cy="1052864"/>
          </a:xfrm>
          <a:prstGeom prst="rect">
            <a:avLst/>
          </a:prstGeom>
          <a:noFill/>
        </p:spPr>
      </p:pic>
      <p:sp>
        <p:nvSpPr>
          <p:cNvPr id="11" name="Horizontal Scroll 10"/>
          <p:cNvSpPr/>
          <p:nvPr/>
        </p:nvSpPr>
        <p:spPr>
          <a:xfrm>
            <a:off x="642910" y="4999916"/>
            <a:ext cx="7786742" cy="1572332"/>
          </a:xfrm>
          <a:prstGeom prst="horizontalScroll">
            <a:avLst/>
          </a:prstGeom>
          <a:solidFill>
            <a:srgbClr val="CC706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sz="2800" dirty="0" smtClean="0">
                <a:solidFill>
                  <a:schemeClr val="tx1"/>
                </a:solidFill>
                <a:cs typeface="B Traffic" pitchFamily="2" charset="-78"/>
              </a:rPr>
              <a:t>شهادت: </a:t>
            </a:r>
          </a:p>
          <a:p>
            <a:pPr algn="justLow" rtl="1"/>
            <a:r>
              <a:rPr lang="fa-IR" sz="2400" dirty="0" smtClean="0">
                <a:solidFill>
                  <a:srgbClr val="FFFF00"/>
                </a:solidFill>
                <a:cs typeface="B Traffic" pitchFamily="2" charset="-78"/>
              </a:rPr>
              <a:t>هفتم ذی حجه سال 114 هجری در سن 57 سالگی از طریق مسمومیت از دنیا رفته و در قبرستان بقیع دفن شدند.</a:t>
            </a:r>
            <a:endParaRPr lang="en-US" sz="2400" dirty="0">
              <a:solidFill>
                <a:srgbClr val="FFFF00"/>
              </a:solidFill>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strVal val="#ppt_h"/>
                                          </p:val>
                                        </p:tav>
                                        <p:tav tm="100000">
                                          <p:val>
                                            <p:strVal val="#ppt_h"/>
                                          </p:val>
                                        </p:tav>
                                      </p:tavLst>
                                    </p:anim>
                                  </p:childTnLst>
                                </p:cTn>
                              </p:par>
                              <p:par>
                                <p:cTn id="15" presetID="8" presetClass="emph" presetSubtype="0" fill="hold" nodeType="withEffect">
                                  <p:stCondLst>
                                    <p:cond delay="0"/>
                                  </p:stCondLst>
                                  <p:childTnLst>
                                    <p:animRot by="21600000">
                                      <p:cBhvr>
                                        <p:cTn id="16" dur="1000" fill="hold"/>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strVal val="#ppt_h"/>
                                          </p:val>
                                        </p:tav>
                                        <p:tav tm="100000">
                                          <p:val>
                                            <p:strVal val="#ppt_h"/>
                                          </p:val>
                                        </p:tav>
                                      </p:tavLst>
                                    </p:anim>
                                  </p:childTnLst>
                                </p:cTn>
                              </p:par>
                              <p:par>
                                <p:cTn id="23" presetID="8" presetClass="emph" presetSubtype="0" fill="hold" nodeType="withEffect">
                                  <p:stCondLst>
                                    <p:cond delay="0"/>
                                  </p:stCondLst>
                                  <p:childTnLst>
                                    <p:animRot by="21600000">
                                      <p:cBhvr>
                                        <p:cTn id="24"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2352" y="620688"/>
            <a:ext cx="8572560" cy="61055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r>
              <a:rPr lang="fa-IR" sz="2000" u="sng" dirty="0" smtClean="0">
                <a:solidFill>
                  <a:schemeClr val="tx2"/>
                </a:solidFill>
                <a:cs typeface="B Homa" pitchFamily="2" charset="-78"/>
                <a:hlinkClick r:id="rId2" action="ppaction://hlinksldjump"/>
              </a:rPr>
              <a:t>دوران امامت محمد بن علی(ع) </a:t>
            </a:r>
            <a:endParaRPr lang="en-US" sz="2000" u="sng" dirty="0" smtClean="0">
              <a:solidFill>
                <a:schemeClr val="tx2"/>
              </a:solidFill>
              <a:cs typeface="B Homa" pitchFamily="2" charset="-78"/>
            </a:endParaRPr>
          </a:p>
          <a:p>
            <a:pPr algn="r" rtl="1"/>
            <a:r>
              <a:rPr lang="fa-IR" sz="2000" u="sng" dirty="0" smtClean="0">
                <a:solidFill>
                  <a:schemeClr val="tx2"/>
                </a:solidFill>
                <a:latin typeface="B Nazanin"/>
                <a:ea typeface="Calibri" pitchFamily="34" charset="0"/>
                <a:cs typeface="B Homa" pitchFamily="2" charset="-78"/>
                <a:hlinkClick r:id="rId3" action="ppaction://hlinksldjump"/>
              </a:rPr>
              <a:t>مناقب امام محمدباقر(ع)</a:t>
            </a:r>
            <a:endParaRPr lang="fa-IR" sz="2000" u="sng" dirty="0" smtClean="0">
              <a:solidFill>
                <a:schemeClr val="tx2"/>
              </a:solidFill>
              <a:latin typeface="Arial" pitchFamily="34" charset="0"/>
              <a:cs typeface="B Homa" pitchFamily="2" charset="-78"/>
            </a:endParaRPr>
          </a:p>
          <a:p>
            <a:pPr lvl="0" algn="r" rtl="1"/>
            <a:r>
              <a:rPr lang="fa-IR" sz="2000" u="sng" dirty="0" smtClean="0">
                <a:solidFill>
                  <a:schemeClr val="tx2"/>
                </a:solidFill>
                <a:latin typeface="Arial" pitchFamily="34" charset="0"/>
                <a:ea typeface="Calibri" pitchFamily="34" charset="0"/>
                <a:cs typeface="B Homa" pitchFamily="2" charset="-78"/>
                <a:hlinkClick r:id="rId4" action="ppaction://hlinksldjump"/>
              </a:rPr>
              <a:t>سیره‌ی امام محمدباقر(ع)</a:t>
            </a:r>
            <a:endParaRPr lang="fa-IR" sz="2000" u="sng" dirty="0" smtClean="0">
              <a:solidFill>
                <a:schemeClr val="tx2"/>
              </a:solidFill>
              <a:latin typeface="Arial" pitchFamily="34" charset="0"/>
              <a:cs typeface="B Homa" pitchFamily="2" charset="-78"/>
            </a:endParaRPr>
          </a:p>
          <a:p>
            <a:pPr algn="r" rtl="1"/>
            <a:r>
              <a:rPr lang="fa-IR" sz="2000" u="sng" dirty="0" smtClean="0">
                <a:solidFill>
                  <a:schemeClr val="tx2"/>
                </a:solidFill>
                <a:cs typeface="B Homa" pitchFamily="2" charset="-78"/>
                <a:hlinkClick r:id="rId5" action="ppaction://hlinksldjump"/>
              </a:rPr>
              <a:t>اوضاع سیاسی عصر امام محمدباقر(ع)</a:t>
            </a:r>
            <a:endParaRPr lang="en-US"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6" action="ppaction://hlinksldjump"/>
              </a:rPr>
              <a:t>نهضت فرهنگی امام محمدباقر(ع)</a:t>
            </a:r>
            <a:endParaRPr lang="en-US"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7" action="ppaction://hlinksldjump"/>
              </a:rPr>
              <a:t>دوران </a:t>
            </a:r>
            <a:r>
              <a:rPr lang="fa-IR" sz="2000" u="sng" dirty="0">
                <a:solidFill>
                  <a:schemeClr val="tx2"/>
                </a:solidFill>
                <a:cs typeface="B Homa" pitchFamily="2" charset="-78"/>
                <a:hlinkClick r:id="rId7" action="ppaction://hlinksldjump"/>
              </a:rPr>
              <a:t>امامت صادق آل محمد(ع)</a:t>
            </a:r>
            <a:endParaRPr lang="en-US" sz="2000" u="sng" dirty="0">
              <a:solidFill>
                <a:schemeClr val="tx2"/>
              </a:solidFill>
              <a:cs typeface="B Homa" pitchFamily="2" charset="-78"/>
            </a:endParaRPr>
          </a:p>
          <a:p>
            <a:pPr algn="r" rtl="1"/>
            <a:r>
              <a:rPr lang="fa-IR" sz="2000" u="sng" dirty="0" smtClean="0">
                <a:solidFill>
                  <a:schemeClr val="tx2"/>
                </a:solidFill>
                <a:cs typeface="B Homa" pitchFamily="2" charset="-78"/>
                <a:hlinkClick r:id="rId8" action="ppaction://hlinksldjump"/>
              </a:rPr>
              <a:t>اوضاع سیاسی دوران </a:t>
            </a:r>
            <a:r>
              <a:rPr lang="fa-IR" sz="2000" u="sng" dirty="0">
                <a:solidFill>
                  <a:schemeClr val="tx2"/>
                </a:solidFill>
                <a:cs typeface="B Homa" pitchFamily="2" charset="-78"/>
                <a:hlinkClick r:id="rId8" action="ppaction://hlinksldjump"/>
              </a:rPr>
              <a:t>امام صادق(ع</a:t>
            </a:r>
            <a:r>
              <a:rPr lang="fa-IR" sz="2000" u="sng" dirty="0" smtClean="0">
                <a:solidFill>
                  <a:schemeClr val="tx2"/>
                </a:solidFill>
                <a:cs typeface="B Homa" pitchFamily="2" charset="-78"/>
                <a:hlinkClick r:id="rId8" action="ppaction://hlinksldjump"/>
              </a:rPr>
              <a:t>)</a:t>
            </a:r>
            <a:r>
              <a:rPr lang="fa-IR" sz="2000" u="sng" dirty="0">
                <a:solidFill>
                  <a:schemeClr val="tx2"/>
                </a:solidFill>
                <a:cs typeface="B Homa" pitchFamily="2" charset="-78"/>
                <a:hlinkClick r:id="rId8" action="ppaction://hlinksldjump"/>
              </a:rPr>
              <a:t> </a:t>
            </a:r>
            <a:r>
              <a:rPr lang="fa-IR" sz="2000" u="sng" dirty="0" smtClean="0">
                <a:solidFill>
                  <a:schemeClr val="tx2"/>
                </a:solidFill>
                <a:cs typeface="B Homa" pitchFamily="2" charset="-78"/>
                <a:hlinkClick r:id="rId8" action="ppaction://hlinksldjump"/>
              </a:rPr>
              <a:t>- 1</a:t>
            </a:r>
            <a:r>
              <a:rPr lang="fa-IR" sz="2000" u="sng" dirty="0" smtClean="0">
                <a:solidFill>
                  <a:schemeClr val="tx2"/>
                </a:solidFill>
                <a:cs typeface="B Homa" pitchFamily="2" charset="-78"/>
                <a:hlinkClick r:id="rId8" action="ppaction://hlinksldjump"/>
              </a:rPr>
              <a:t>. </a:t>
            </a:r>
            <a:r>
              <a:rPr lang="fa-IR" sz="2000" u="sng" dirty="0" smtClean="0">
                <a:solidFill>
                  <a:schemeClr val="tx2"/>
                </a:solidFill>
                <a:cs typeface="B Homa" pitchFamily="2" charset="-78"/>
                <a:hlinkClick r:id="rId8" action="ppaction://hlinksldjump"/>
              </a:rPr>
              <a:t>انحطاط خلافت اموی</a:t>
            </a:r>
            <a:endParaRPr lang="en-US" sz="2000" u="sng" dirty="0">
              <a:solidFill>
                <a:schemeClr val="tx2"/>
              </a:solidFill>
              <a:cs typeface="B Homa" pitchFamily="2" charset="-78"/>
            </a:endParaRPr>
          </a:p>
          <a:p>
            <a:pPr algn="r" rtl="1"/>
            <a:r>
              <a:rPr lang="fa-IR" sz="2000" u="sng" dirty="0" smtClean="0">
                <a:solidFill>
                  <a:schemeClr val="tx2"/>
                </a:solidFill>
                <a:cs typeface="B Homa" pitchFamily="2" charset="-78"/>
                <a:hlinkClick r:id="rId9" action="ppaction://hlinksldjump"/>
              </a:rPr>
              <a:t>2. شکل گیری خلافت عباسیان</a:t>
            </a:r>
            <a:endParaRPr lang="en-US"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0" action="ppaction://hlinksldjump"/>
              </a:rPr>
              <a:t>عوامل</a:t>
            </a:r>
            <a:r>
              <a:rPr lang="en-US" sz="2000" u="sng" dirty="0" smtClean="0">
                <a:solidFill>
                  <a:schemeClr val="tx2"/>
                </a:solidFill>
                <a:cs typeface="B Homa" pitchFamily="2" charset="-78"/>
                <a:hlinkClick r:id="rId10" action="ppaction://hlinksldjump"/>
              </a:rPr>
              <a:t> </a:t>
            </a:r>
            <a:r>
              <a:rPr lang="fa-IR" sz="2000" u="sng" dirty="0" smtClean="0">
                <a:solidFill>
                  <a:schemeClr val="tx2"/>
                </a:solidFill>
                <a:cs typeface="B Homa" pitchFamily="2" charset="-78"/>
                <a:hlinkClick r:id="rId10" action="ppaction://hlinksldjump"/>
              </a:rPr>
              <a:t>پذیرش</a:t>
            </a:r>
            <a:r>
              <a:rPr lang="en-US" sz="2000" u="sng" dirty="0" smtClean="0">
                <a:solidFill>
                  <a:schemeClr val="tx2"/>
                </a:solidFill>
                <a:cs typeface="B Homa" pitchFamily="2" charset="-78"/>
                <a:hlinkClick r:id="rId10" action="ppaction://hlinksldjump"/>
              </a:rPr>
              <a:t> </a:t>
            </a:r>
            <a:r>
              <a:rPr lang="fa-IR" sz="2000" u="sng" dirty="0" smtClean="0">
                <a:solidFill>
                  <a:schemeClr val="tx2"/>
                </a:solidFill>
                <a:cs typeface="B Homa" pitchFamily="2" charset="-78"/>
                <a:hlinkClick r:id="rId10" action="ppaction://hlinksldjump"/>
              </a:rPr>
              <a:t>عباسیان از</a:t>
            </a:r>
            <a:r>
              <a:rPr lang="en-US" sz="2000" u="sng" dirty="0" smtClean="0">
                <a:solidFill>
                  <a:schemeClr val="tx2"/>
                </a:solidFill>
                <a:cs typeface="B Homa" pitchFamily="2" charset="-78"/>
                <a:hlinkClick r:id="rId10" action="ppaction://hlinksldjump"/>
              </a:rPr>
              <a:t> </a:t>
            </a:r>
            <a:r>
              <a:rPr lang="fa-IR" sz="2000" u="sng" dirty="0" smtClean="0">
                <a:solidFill>
                  <a:schemeClr val="tx2"/>
                </a:solidFill>
                <a:cs typeface="B Homa" pitchFamily="2" charset="-78"/>
                <a:hlinkClick r:id="rId10" action="ppaction://hlinksldjump"/>
              </a:rPr>
              <a:t>سوی اهل</a:t>
            </a:r>
            <a:r>
              <a:rPr lang="en-US" sz="2000" u="sng" dirty="0" smtClean="0">
                <a:solidFill>
                  <a:schemeClr val="tx2"/>
                </a:solidFill>
                <a:cs typeface="B Homa" pitchFamily="2" charset="-78"/>
                <a:hlinkClick r:id="rId10" action="ppaction://hlinksldjump"/>
              </a:rPr>
              <a:t> </a:t>
            </a:r>
            <a:r>
              <a:rPr lang="fa-IR" sz="2000" u="sng" dirty="0" smtClean="0">
                <a:solidFill>
                  <a:schemeClr val="tx2"/>
                </a:solidFill>
                <a:cs typeface="B Homa" pitchFamily="2" charset="-78"/>
                <a:hlinkClick r:id="rId10" action="ppaction://hlinksldjump"/>
              </a:rPr>
              <a:t>خراسان</a:t>
            </a:r>
            <a:endParaRPr lang="en-US"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1" action="ppaction://hlinksldjump"/>
              </a:rPr>
              <a:t>3.قیامهای علویان حسنی و حسینی</a:t>
            </a:r>
            <a:endParaRPr lang="en-US"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2" action="ppaction://hlinksldjump"/>
              </a:rPr>
              <a:t>نهضت علمی امام جعفر صادق (ع)</a:t>
            </a:r>
            <a:endParaRPr lang="fa-IR"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3" action="ppaction://hlinksldjump"/>
              </a:rPr>
              <a:t>روش آموزشی و پژوهشی امام صادق(ع)</a:t>
            </a:r>
            <a:endParaRPr lang="fa-IR"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4" action="ppaction://hlinksldjump"/>
              </a:rPr>
              <a:t>میراث علمی امام صادق (ع)</a:t>
            </a:r>
            <a:endParaRPr lang="fa-IR"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5" action="ppaction://hlinksldjump"/>
              </a:rPr>
              <a:t>شاگردان امام صادق (ع)</a:t>
            </a:r>
            <a:endParaRPr lang="fa-IR" sz="2000" u="sng" dirty="0" smtClean="0">
              <a:solidFill>
                <a:schemeClr val="tx2"/>
              </a:solidFill>
              <a:cs typeface="B Homa" pitchFamily="2" charset="-78"/>
            </a:endParaRPr>
          </a:p>
          <a:p>
            <a:pPr algn="r" rtl="1"/>
            <a:r>
              <a:rPr lang="fa-IR" sz="2000" u="sng" dirty="0" smtClean="0">
                <a:solidFill>
                  <a:schemeClr val="tx2"/>
                </a:solidFill>
                <a:cs typeface="B Homa" pitchFamily="2" charset="-78"/>
                <a:hlinkClick r:id="rId16" action="ppaction://hlinksldjump"/>
              </a:rPr>
              <a:t>شهادت امام صادق(ع)</a:t>
            </a:r>
            <a:endParaRPr lang="en-US" sz="2000" u="sng" dirty="0" smtClean="0">
              <a:solidFill>
                <a:schemeClr val="tx2"/>
              </a:solidFill>
              <a:cs typeface="B Homa" pitchFamily="2" charset="-78"/>
            </a:endParaRPr>
          </a:p>
        </p:txBody>
      </p:sp>
      <p:sp>
        <p:nvSpPr>
          <p:cNvPr id="9" name="Oval 8"/>
          <p:cNvSpPr/>
          <p:nvPr/>
        </p:nvSpPr>
        <p:spPr>
          <a:xfrm>
            <a:off x="3332559" y="76200"/>
            <a:ext cx="2336005" cy="107154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2800" dirty="0" smtClean="0">
                <a:cs typeface="B Traffic" pitchFamily="2" charset="-78"/>
              </a:rPr>
              <a:t>فهرست</a:t>
            </a:r>
            <a:endParaRPr lang="en-US" sz="2800" dirty="0">
              <a:cs typeface="B Traffic" pitchFamily="2" charset="-78"/>
            </a:endParaRPr>
          </a:p>
        </p:txBody>
      </p:sp>
      <p:pic>
        <p:nvPicPr>
          <p:cNvPr id="1029" name="Picture 5" descr="C:\Users\satari\Desktop\انديشه 1 عكسها\png\bote4.png"/>
          <p:cNvPicPr>
            <a:picLocks noChangeAspect="1" noChangeArrowheads="1"/>
          </p:cNvPicPr>
          <p:nvPr/>
        </p:nvPicPr>
        <p:blipFill>
          <a:blip r:embed="rId17" cstate="print"/>
          <a:srcRect/>
          <a:stretch>
            <a:fillRect/>
          </a:stretch>
        </p:blipFill>
        <p:spPr bwMode="auto">
          <a:xfrm rot="3345093">
            <a:off x="488978" y="529504"/>
            <a:ext cx="858810" cy="1292924"/>
          </a:xfrm>
          <a:prstGeom prst="rect">
            <a:avLst/>
          </a:prstGeom>
          <a:noFill/>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88" y="0"/>
            <a:ext cx="709938" cy="762000"/>
          </a:xfrm>
          <a:prstGeom prst="rect">
            <a:avLst/>
          </a:prstGeom>
        </p:spPr>
      </p:pic>
    </p:spTree>
    <p:extLst>
      <p:ext uri="{BB962C8B-B14F-4D97-AF65-F5344CB8AC3E}">
        <p14:creationId xmlns:p14="http://schemas.microsoft.com/office/powerpoint/2010/main" val="42733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0756" y="310061"/>
            <a:ext cx="5181624" cy="121444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800" dirty="0" smtClean="0">
                <a:cs typeface="B Traffic" pitchFamily="2" charset="-78"/>
              </a:rPr>
              <a:t> دوران امامت صادق آل محمد</a:t>
            </a:r>
            <a:r>
              <a:rPr lang="fa-IR" sz="2000" dirty="0" smtClean="0">
                <a:cs typeface="B Traffic" pitchFamily="2" charset="-78"/>
              </a:rPr>
              <a:t>(ع)</a:t>
            </a:r>
            <a:endParaRPr lang="en-US" sz="1600" dirty="0">
              <a:cs typeface="B Traffic" pitchFamily="2" charset="-78"/>
            </a:endParaRPr>
          </a:p>
        </p:txBody>
      </p:sp>
      <p:sp>
        <p:nvSpPr>
          <p:cNvPr id="3" name="Teardrop 2"/>
          <p:cNvSpPr/>
          <p:nvPr/>
        </p:nvSpPr>
        <p:spPr>
          <a:xfrm rot="5400000" flipH="1" flipV="1">
            <a:off x="7665806" y="346351"/>
            <a:ext cx="1276102" cy="1223086"/>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4" name="Picture 9" descr="C:\Users\satari\Desktop\انديشه 1 عكسها\png\uzdfghrl.png"/>
          <p:cNvPicPr>
            <a:picLocks noChangeAspect="1" noChangeArrowheads="1"/>
          </p:cNvPicPr>
          <p:nvPr/>
        </p:nvPicPr>
        <p:blipFill>
          <a:blip r:embed="rId2" cstate="print"/>
          <a:srcRect/>
          <a:stretch>
            <a:fillRect/>
          </a:stretch>
        </p:blipFill>
        <p:spPr bwMode="auto">
          <a:xfrm>
            <a:off x="7776631" y="467979"/>
            <a:ext cx="1042200" cy="1018228"/>
          </a:xfrm>
          <a:prstGeom prst="rect">
            <a:avLst/>
          </a:prstGeom>
          <a:noFill/>
          <a:ln>
            <a:noFill/>
          </a:ln>
        </p:spPr>
      </p:pic>
      <p:sp>
        <p:nvSpPr>
          <p:cNvPr id="5" name="Teardrop 4"/>
          <p:cNvSpPr/>
          <p:nvPr/>
        </p:nvSpPr>
        <p:spPr>
          <a:xfrm rot="16200000" flipV="1">
            <a:off x="2222248" y="331309"/>
            <a:ext cx="1276102" cy="1223086"/>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flipH="1">
            <a:off x="2333073" y="452937"/>
            <a:ext cx="1042200" cy="1018228"/>
          </a:xfrm>
          <a:prstGeom prst="rect">
            <a:avLst/>
          </a:prstGeom>
          <a:noFill/>
          <a:ln>
            <a:noFill/>
          </a:ln>
        </p:spPr>
      </p:pic>
      <p:sp>
        <p:nvSpPr>
          <p:cNvPr id="8" name="Title 1"/>
          <p:cNvSpPr txBox="1">
            <a:spLocks/>
          </p:cNvSpPr>
          <p:nvPr/>
        </p:nvSpPr>
        <p:spPr>
          <a:xfrm>
            <a:off x="4937708" y="4643470"/>
            <a:ext cx="3774212" cy="17373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ctr" rtl="1">
              <a:spcBef>
                <a:spcPct val="0"/>
              </a:spcBef>
              <a:defRPr/>
            </a:pPr>
            <a:r>
              <a:rPr lang="fa-IR" sz="2800" dirty="0" smtClean="0">
                <a:cs typeface="B Traffic" pitchFamily="2" charset="-78"/>
              </a:rPr>
              <a:t>تولد: </a:t>
            </a:r>
          </a:p>
          <a:p>
            <a:pPr algn="justLow" rtl="1">
              <a:spcBef>
                <a:spcPct val="0"/>
              </a:spcBef>
              <a:defRPr/>
            </a:pPr>
            <a:r>
              <a:rPr lang="fa-IR" sz="2800" dirty="0" smtClean="0">
                <a:cs typeface="B Traffic" pitchFamily="2" charset="-78"/>
              </a:rPr>
              <a:t>17ربیع‌الاول سال 83 هجری از ام فروه دختر قاسم بن محمدبن ابوبکر در مدینه</a:t>
            </a:r>
            <a:endParaRPr lang="en-US" sz="2800" dirty="0">
              <a:cs typeface="B Traffic" pitchFamily="2" charset="-78"/>
            </a:endParaRPr>
          </a:p>
        </p:txBody>
      </p:sp>
      <p:sp>
        <p:nvSpPr>
          <p:cNvPr id="9" name="Rectangle 8"/>
          <p:cNvSpPr/>
          <p:nvPr/>
        </p:nvSpPr>
        <p:spPr>
          <a:xfrm>
            <a:off x="449395" y="4645423"/>
            <a:ext cx="3888432" cy="175432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Low" rtl="1"/>
            <a:r>
              <a:rPr lang="fa-IR" sz="3600" dirty="0" smtClean="0">
                <a:solidFill>
                  <a:srgbClr val="C00000"/>
                </a:solidFill>
                <a:cs typeface="B Traffic" pitchFamily="2" charset="-78"/>
              </a:rPr>
              <a:t>کنیه: ابوعبدالله</a:t>
            </a:r>
          </a:p>
          <a:p>
            <a:pPr algn="justLow" rtl="1"/>
            <a:r>
              <a:rPr lang="fa-IR" sz="3600" dirty="0" smtClean="0">
                <a:solidFill>
                  <a:srgbClr val="FF0000"/>
                </a:solidFill>
                <a:cs typeface="B Traffic" pitchFamily="2" charset="-78"/>
              </a:rPr>
              <a:t>القاب: صادق، فاضل، طاهر</a:t>
            </a:r>
            <a:endParaRPr lang="en-US" sz="3600" dirty="0">
              <a:solidFill>
                <a:srgbClr val="FF0000"/>
              </a:solidFill>
              <a:cs typeface="B Traffic" pitchFamily="2" charset="-78"/>
            </a:endParaRPr>
          </a:p>
        </p:txBody>
      </p:sp>
      <p:pic>
        <p:nvPicPr>
          <p:cNvPr id="10" name="Picture 2" descr="C:\Users\satari\Desktop\انديشه 1 عكسها\png\bote3.png"/>
          <p:cNvPicPr>
            <a:picLocks noChangeAspect="1" noChangeArrowheads="1"/>
          </p:cNvPicPr>
          <p:nvPr/>
        </p:nvPicPr>
        <p:blipFill>
          <a:blip r:embed="rId3" cstate="print"/>
          <a:srcRect/>
          <a:stretch>
            <a:fillRect/>
          </a:stretch>
        </p:blipFill>
        <p:spPr bwMode="auto">
          <a:xfrm rot="8647094">
            <a:off x="8205006" y="4160136"/>
            <a:ext cx="809126" cy="1218127"/>
          </a:xfrm>
          <a:prstGeom prst="rect">
            <a:avLst/>
          </a:prstGeom>
          <a:noFill/>
        </p:spPr>
      </p:pic>
      <p:pic>
        <p:nvPicPr>
          <p:cNvPr id="11" name="Picture 2" descr="C:\Users\satari\Desktop\انديشه 1 عكسها\png\bote3.png"/>
          <p:cNvPicPr>
            <a:picLocks noChangeAspect="1" noChangeArrowheads="1"/>
          </p:cNvPicPr>
          <p:nvPr/>
        </p:nvPicPr>
        <p:blipFill>
          <a:blip r:embed="rId3" cstate="print"/>
          <a:srcRect/>
          <a:stretch>
            <a:fillRect/>
          </a:stretch>
        </p:blipFill>
        <p:spPr bwMode="auto">
          <a:xfrm rot="19203906">
            <a:off x="296614" y="5736564"/>
            <a:ext cx="809126" cy="1218127"/>
          </a:xfrm>
          <a:prstGeom prst="rect">
            <a:avLst/>
          </a:prstGeom>
          <a:noFill/>
        </p:spPr>
      </p:pic>
      <p:pic>
        <p:nvPicPr>
          <p:cNvPr id="3074" name="Picture 2" descr="C:\Users\hamidi.t\Desktop\14.jpg"/>
          <p:cNvPicPr>
            <a:picLocks noChangeAspect="1" noChangeArrowheads="1"/>
          </p:cNvPicPr>
          <p:nvPr/>
        </p:nvPicPr>
        <p:blipFill>
          <a:blip r:embed="rId4" cstate="print"/>
          <a:srcRect/>
          <a:stretch>
            <a:fillRect/>
          </a:stretch>
        </p:blipFill>
        <p:spPr bwMode="auto">
          <a:xfrm>
            <a:off x="1857356" y="1785926"/>
            <a:ext cx="5505440" cy="2752720"/>
          </a:xfrm>
          <a:prstGeom prst="rect">
            <a:avLst/>
          </a:prstGeom>
          <a:noFill/>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16" presetClass="entr" presetSubtype="2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hiyasvand\Desktop\png\يبفurl.png"/>
          <p:cNvPicPr>
            <a:picLocks noChangeAspect="1" noChangeArrowheads="1"/>
          </p:cNvPicPr>
          <p:nvPr/>
        </p:nvPicPr>
        <p:blipFill>
          <a:blip r:embed="rId2" cstate="print"/>
          <a:srcRect/>
          <a:stretch>
            <a:fillRect/>
          </a:stretch>
        </p:blipFill>
        <p:spPr bwMode="auto">
          <a:xfrm>
            <a:off x="2071670" y="2831805"/>
            <a:ext cx="1857388" cy="1844978"/>
          </a:xfrm>
          <a:prstGeom prst="rect">
            <a:avLst/>
          </a:prstGeom>
          <a:noFill/>
        </p:spPr>
      </p:pic>
      <p:pic>
        <p:nvPicPr>
          <p:cNvPr id="3" name="Picture 2" descr="C:\Users\ghiyasvand\Desktop\png\يبفurl.png"/>
          <p:cNvPicPr>
            <a:picLocks noChangeAspect="1" noChangeArrowheads="1"/>
          </p:cNvPicPr>
          <p:nvPr/>
        </p:nvPicPr>
        <p:blipFill>
          <a:blip r:embed="rId2" cstate="print"/>
          <a:srcRect/>
          <a:stretch>
            <a:fillRect/>
          </a:stretch>
        </p:blipFill>
        <p:spPr bwMode="auto">
          <a:xfrm>
            <a:off x="2000232" y="3717614"/>
            <a:ext cx="1857388" cy="1844978"/>
          </a:xfrm>
          <a:prstGeom prst="rect">
            <a:avLst/>
          </a:prstGeom>
          <a:noFill/>
        </p:spPr>
      </p:pic>
      <p:pic>
        <p:nvPicPr>
          <p:cNvPr id="4" name="Picture 2" descr="C:\Users\ghiyasvand\Desktop\png\يبفurl.png"/>
          <p:cNvPicPr>
            <a:picLocks noChangeAspect="1" noChangeArrowheads="1"/>
          </p:cNvPicPr>
          <p:nvPr/>
        </p:nvPicPr>
        <p:blipFill>
          <a:blip r:embed="rId2" cstate="print"/>
          <a:srcRect/>
          <a:stretch>
            <a:fillRect/>
          </a:stretch>
        </p:blipFill>
        <p:spPr bwMode="auto">
          <a:xfrm>
            <a:off x="2071670" y="4860622"/>
            <a:ext cx="1857388" cy="1844978"/>
          </a:xfrm>
          <a:prstGeom prst="rect">
            <a:avLst/>
          </a:prstGeom>
          <a:noFill/>
        </p:spPr>
      </p:pic>
      <p:sp>
        <p:nvSpPr>
          <p:cNvPr id="5" name="Right Arrow 4"/>
          <p:cNvSpPr/>
          <p:nvPr/>
        </p:nvSpPr>
        <p:spPr>
          <a:xfrm flipH="1">
            <a:off x="5357818" y="3474747"/>
            <a:ext cx="3357586" cy="2571768"/>
          </a:xfrm>
          <a:prstGeom prst="rightArrow">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lvl="1" algn="r" rtl="1"/>
            <a:r>
              <a:rPr lang="fa-IR" sz="2800" dirty="0" smtClean="0">
                <a:solidFill>
                  <a:srgbClr val="FFFF00"/>
                </a:solidFill>
                <a:cs typeface="B Homa" pitchFamily="2" charset="-78"/>
              </a:rPr>
              <a:t>دلایل امامت</a:t>
            </a:r>
          </a:p>
        </p:txBody>
      </p:sp>
      <p:grpSp>
        <p:nvGrpSpPr>
          <p:cNvPr id="6" name="Group 5"/>
          <p:cNvGrpSpPr/>
          <p:nvPr/>
        </p:nvGrpSpPr>
        <p:grpSpPr>
          <a:xfrm>
            <a:off x="581490" y="3412817"/>
            <a:ext cx="4847304" cy="733425"/>
            <a:chOff x="-635001" y="1490860"/>
            <a:chExt cx="3987800" cy="962025"/>
          </a:xfrm>
          <a:solidFill>
            <a:srgbClr val="AFDD7D"/>
          </a:solidFill>
        </p:grpSpPr>
        <p:sp>
          <p:nvSpPr>
            <p:cNvPr id="7" name="Rounded Rectangle 6"/>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8" name="Rounded Rectangle 4"/>
            <p:cNvSpPr/>
            <p:nvPr/>
          </p:nvSpPr>
          <p:spPr>
            <a:xfrm>
              <a:off x="-635001" y="1537822"/>
              <a:ext cx="3940838" cy="8681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حدیث اوصیائی اثنی عشر</a:t>
              </a:r>
              <a:endParaRPr lang="en-US" sz="3200" dirty="0" smtClean="0">
                <a:solidFill>
                  <a:schemeClr val="bg1"/>
                </a:solidFill>
                <a:cs typeface="B Traffic" pitchFamily="2" charset="-78"/>
              </a:endParaRPr>
            </a:p>
          </p:txBody>
        </p:sp>
      </p:grpSp>
      <p:grpSp>
        <p:nvGrpSpPr>
          <p:cNvPr id="9" name="Group 8"/>
          <p:cNvGrpSpPr/>
          <p:nvPr/>
        </p:nvGrpSpPr>
        <p:grpSpPr>
          <a:xfrm>
            <a:off x="571472" y="4419584"/>
            <a:ext cx="4857784" cy="733425"/>
            <a:chOff x="-635001" y="1490860"/>
            <a:chExt cx="3987800" cy="962025"/>
          </a:xfrm>
          <a:solidFill>
            <a:srgbClr val="92D050"/>
          </a:solidFill>
        </p:grpSpPr>
        <p:sp>
          <p:nvSpPr>
            <p:cNvPr id="10" name="Rounded Rectangle 9"/>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11" name="Rounded Rectangle 4"/>
            <p:cNvSpPr/>
            <p:nvPr/>
          </p:nvSpPr>
          <p:spPr>
            <a:xfrm>
              <a:off x="-635001" y="1537822"/>
              <a:ext cx="3940838" cy="8681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حدیث لوح</a:t>
              </a:r>
              <a:endParaRPr lang="fa-IR" sz="3200" dirty="0" smtClean="0">
                <a:solidFill>
                  <a:schemeClr val="bg1"/>
                </a:solidFill>
                <a:cs typeface="B Traffic" pitchFamily="2" charset="-78"/>
              </a:endParaRPr>
            </a:p>
          </p:txBody>
        </p:sp>
      </p:grpSp>
      <p:grpSp>
        <p:nvGrpSpPr>
          <p:cNvPr id="12" name="Group 11"/>
          <p:cNvGrpSpPr/>
          <p:nvPr/>
        </p:nvGrpSpPr>
        <p:grpSpPr>
          <a:xfrm>
            <a:off x="571472" y="5413081"/>
            <a:ext cx="4857784" cy="733425"/>
            <a:chOff x="-635001" y="1490860"/>
            <a:chExt cx="3987800" cy="962025"/>
          </a:xfrm>
          <a:solidFill>
            <a:srgbClr val="80C535"/>
          </a:solidFill>
        </p:grpSpPr>
        <p:sp>
          <p:nvSpPr>
            <p:cNvPr id="13" name="Rounded Rectangle 12"/>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14" name="Rounded Rectangle 4"/>
            <p:cNvSpPr/>
            <p:nvPr/>
          </p:nvSpPr>
          <p:spPr>
            <a:xfrm>
              <a:off x="-635001" y="1537824"/>
              <a:ext cx="3940838" cy="86810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وصیت آشکار امام محمد</a:t>
              </a:r>
              <a:r>
                <a:rPr lang="en-US" sz="3200" dirty="0" smtClean="0">
                  <a:cs typeface="B Traffic" pitchFamily="2" charset="-78"/>
                </a:rPr>
                <a:t> </a:t>
              </a:r>
              <a:r>
                <a:rPr lang="fa-IR" sz="3200" dirty="0" smtClean="0">
                  <a:cs typeface="B Traffic" pitchFamily="2" charset="-78"/>
                </a:rPr>
                <a:t>باقر</a:t>
              </a:r>
              <a:r>
                <a:rPr lang="fa-IR" sz="2000" dirty="0" smtClean="0">
                  <a:cs typeface="B Traffic" pitchFamily="2" charset="-78"/>
                </a:rPr>
                <a:t>(ع)</a:t>
              </a:r>
              <a:endParaRPr lang="fa-IR" sz="3200" dirty="0" smtClean="0">
                <a:solidFill>
                  <a:schemeClr val="bg1"/>
                </a:solidFill>
                <a:cs typeface="B Traffic" pitchFamily="2" charset="-78"/>
              </a:endParaRPr>
            </a:p>
          </p:txBody>
        </p:sp>
      </p:grpSp>
      <p:pic>
        <p:nvPicPr>
          <p:cNvPr id="4098" name="Picture 2" descr="C:\Users\hamidi.t\Desktop\woyh2hx9kfz68pdvaysg.jpg"/>
          <p:cNvPicPr>
            <a:picLocks noChangeAspect="1" noChangeArrowheads="1"/>
          </p:cNvPicPr>
          <p:nvPr/>
        </p:nvPicPr>
        <p:blipFill>
          <a:blip r:embed="rId3" cstate="print"/>
          <a:srcRect/>
          <a:stretch>
            <a:fillRect/>
          </a:stretch>
        </p:blipFill>
        <p:spPr bwMode="auto">
          <a:xfrm>
            <a:off x="4656885" y="-30711"/>
            <a:ext cx="4500562" cy="3375422"/>
          </a:xfrm>
          <a:prstGeom prst="rect">
            <a:avLst/>
          </a:prstGeom>
          <a:noFill/>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2058818" cy="2209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style.rotation</p:attrName>
                                        </p:attrNameLst>
                                      </p:cBhvr>
                                      <p:tavLst>
                                        <p:tav tm="0">
                                          <p:val>
                                            <p:fltVal val="720"/>
                                          </p:val>
                                        </p:tav>
                                        <p:tav tm="100000">
                                          <p:val>
                                            <p:fltVal val="0"/>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 calcmode="lin" valueType="num">
                                      <p:cBhvr>
                                        <p:cTn id="24" dur="2000" fill="hold"/>
                                        <p:tgtEl>
                                          <p:spTgt spid="3"/>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style.rotation</p:attrName>
                                        </p:attrNameLst>
                                      </p:cBhvr>
                                      <p:tavLst>
                                        <p:tav tm="0">
                                          <p:val>
                                            <p:fltVal val="720"/>
                                          </p:val>
                                        </p:tav>
                                        <p:tav tm="100000">
                                          <p:val>
                                            <p:fltVal val="0"/>
                                          </p:val>
                                        </p:tav>
                                      </p:tavLst>
                                    </p:anim>
                                    <p:anim calcmode="lin" valueType="num">
                                      <p:cBhvr>
                                        <p:cTn id="37" dur="2000" fill="hold"/>
                                        <p:tgtEl>
                                          <p:spTgt spid="12"/>
                                        </p:tgtEl>
                                        <p:attrNameLst>
                                          <p:attrName>ppt_h</p:attrName>
                                        </p:attrNameLst>
                                      </p:cBhvr>
                                      <p:tavLst>
                                        <p:tav tm="0">
                                          <p:val>
                                            <p:fltVal val="0"/>
                                          </p:val>
                                        </p:tav>
                                        <p:tav tm="100000">
                                          <p:val>
                                            <p:strVal val="#ppt_h"/>
                                          </p:val>
                                        </p:tav>
                                      </p:tavLst>
                                    </p:anim>
                                    <p:anim calcmode="lin" valueType="num">
                                      <p:cBhvr>
                                        <p:cTn id="38" dur="2000" fill="hold"/>
                                        <p:tgtEl>
                                          <p:spTgt spid="12"/>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anim calcmode="lin" valueType="num">
                                      <p:cBhvr>
                                        <p:cTn id="42" dur="2000" fill="hold"/>
                                        <p:tgtEl>
                                          <p:spTgt spid="4"/>
                                        </p:tgtEl>
                                        <p:attrNameLst>
                                          <p:attrName>style.rotation</p:attrName>
                                        </p:attrNameLst>
                                      </p:cBhvr>
                                      <p:tavLst>
                                        <p:tav tm="0">
                                          <p:val>
                                            <p:fltVal val="720"/>
                                          </p:val>
                                        </p:tav>
                                        <p:tav tm="100000">
                                          <p:val>
                                            <p:fltVal val="0"/>
                                          </p:val>
                                        </p:tav>
                                      </p:tavLst>
                                    </p:anim>
                                    <p:anim calcmode="lin" valueType="num">
                                      <p:cBhvr>
                                        <p:cTn id="43" dur="2000" fill="hold"/>
                                        <p:tgtEl>
                                          <p:spTgt spid="4"/>
                                        </p:tgtEl>
                                        <p:attrNameLst>
                                          <p:attrName>ppt_h</p:attrName>
                                        </p:attrNameLst>
                                      </p:cBhvr>
                                      <p:tavLst>
                                        <p:tav tm="0">
                                          <p:val>
                                            <p:fltVal val="0"/>
                                          </p:val>
                                        </p:tav>
                                        <p:tav tm="100000">
                                          <p:val>
                                            <p:strVal val="#ppt_h"/>
                                          </p:val>
                                        </p:tav>
                                      </p:tavLst>
                                    </p:anim>
                                    <p:anim calcmode="lin" valueType="num">
                                      <p:cBhvr>
                                        <p:cTn id="4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7103" y="258015"/>
            <a:ext cx="6157928" cy="9906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rtl="1"/>
            <a:r>
              <a:rPr lang="fa-IR" sz="2800" dirty="0" smtClean="0">
                <a:cs typeface="B Homa" pitchFamily="2" charset="-78"/>
              </a:rPr>
              <a:t>اوضاع سیاسی دوران امام صادق</a:t>
            </a:r>
            <a:r>
              <a:rPr lang="fa-IR" sz="2000" dirty="0" smtClean="0">
                <a:cs typeface="B Homa" pitchFamily="2" charset="-78"/>
              </a:rPr>
              <a:t>(ع)</a:t>
            </a:r>
            <a:endParaRPr lang="en-US" sz="2000" dirty="0">
              <a:cs typeface="B Homa" pitchFamily="2" charset="-78"/>
            </a:endParaRPr>
          </a:p>
        </p:txBody>
      </p:sp>
      <p:pic>
        <p:nvPicPr>
          <p:cNvPr id="3" name="Picture 2" descr="G:\ghiasvand\Nahad\Ghiasvand\ax\اسلیمی\bote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242246" flipH="1">
            <a:off x="7745789" y="167497"/>
            <a:ext cx="960441" cy="1143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ghiasvand\Nahad\Ghiasvand\ax\اسلیمی\bote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1003323" flipH="1">
            <a:off x="1742292" y="127314"/>
            <a:ext cx="973197" cy="115818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429124" y="1571612"/>
            <a:ext cx="4214842" cy="65175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fa-IR" sz="2800" dirty="0" smtClean="0">
                <a:cs typeface="B Traffic" pitchFamily="2" charset="-78"/>
              </a:rPr>
              <a:t>1.انحطاط خلافت اموی</a:t>
            </a:r>
            <a:endParaRPr lang="en-US" sz="2800" dirty="0">
              <a:solidFill>
                <a:schemeClr val="accent5">
                  <a:lumMod val="50000"/>
                </a:schemeClr>
              </a:solidFill>
              <a:cs typeface="B Traffic" pitchFamily="2" charset="-78"/>
            </a:endParaRPr>
          </a:p>
        </p:txBody>
      </p:sp>
      <p:sp>
        <p:nvSpPr>
          <p:cNvPr id="7" name="Rounded Rectangle 6"/>
          <p:cNvSpPr/>
          <p:nvPr/>
        </p:nvSpPr>
        <p:spPr>
          <a:xfrm>
            <a:off x="785786" y="2571744"/>
            <a:ext cx="7786742" cy="1071570"/>
          </a:xfrm>
          <a:prstGeom prst="roundRect">
            <a:avLst/>
          </a:prstGeom>
          <a:solidFill>
            <a:srgbClr val="9966FF"/>
          </a:solidFill>
        </p:spPr>
        <p:style>
          <a:lnRef idx="3">
            <a:schemeClr val="lt1"/>
          </a:lnRef>
          <a:fillRef idx="1">
            <a:schemeClr val="accent3"/>
          </a:fillRef>
          <a:effectRef idx="1">
            <a:schemeClr val="accent3"/>
          </a:effectRef>
          <a:fontRef idx="minor">
            <a:schemeClr val="lt1"/>
          </a:fontRef>
        </p:style>
        <p:txBody>
          <a:bodyPr rtlCol="0" anchor="ctr"/>
          <a:lstStyle/>
          <a:p>
            <a:pPr algn="r" rtl="1"/>
            <a:r>
              <a:rPr lang="fa-IR" sz="2800" dirty="0" smtClean="0">
                <a:solidFill>
                  <a:schemeClr val="tx1"/>
                </a:solidFill>
                <a:cs typeface="B Traffic" pitchFamily="2" charset="-78"/>
              </a:rPr>
              <a:t>انحطاط خلافت اموی با مرگ هشام بن عبدالملک</a:t>
            </a:r>
            <a:endParaRPr lang="en-US" sz="2800" dirty="0">
              <a:solidFill>
                <a:schemeClr val="tx1"/>
              </a:solidFill>
              <a:cs typeface="B Traffic" pitchFamily="2" charset="-78"/>
            </a:endParaRPr>
          </a:p>
        </p:txBody>
      </p:sp>
      <p:sp>
        <p:nvSpPr>
          <p:cNvPr id="8" name="Rounded Rectangle 7"/>
          <p:cNvSpPr/>
          <p:nvPr/>
        </p:nvSpPr>
        <p:spPr>
          <a:xfrm>
            <a:off x="776262" y="3571876"/>
            <a:ext cx="7786742" cy="1071570"/>
          </a:xfrm>
          <a:prstGeom prst="roundRect">
            <a:avLst/>
          </a:prstGeom>
          <a:solidFill>
            <a:srgbClr val="9999FF"/>
          </a:solidFill>
        </p:spPr>
        <p:style>
          <a:lnRef idx="3">
            <a:schemeClr val="lt1"/>
          </a:lnRef>
          <a:fillRef idx="1">
            <a:schemeClr val="accent3"/>
          </a:fillRef>
          <a:effectRef idx="1">
            <a:schemeClr val="accent3"/>
          </a:effectRef>
          <a:fontRef idx="minor">
            <a:schemeClr val="lt1"/>
          </a:fontRef>
        </p:style>
        <p:txBody>
          <a:bodyPr rtlCol="0" anchor="ctr"/>
          <a:lstStyle/>
          <a:p>
            <a:pPr algn="r" rtl="1"/>
            <a:r>
              <a:rPr lang="fa-IR" sz="2800" dirty="0" smtClean="0">
                <a:solidFill>
                  <a:srgbClr val="FF0000"/>
                </a:solidFill>
                <a:cs typeface="B Traffic" pitchFamily="2" charset="-78"/>
              </a:rPr>
              <a:t>ناکارآمدی و فساد خلفای پس از هشام بن عبدالملک</a:t>
            </a:r>
            <a:endParaRPr lang="en-US" sz="2800" dirty="0">
              <a:solidFill>
                <a:srgbClr val="FF0000"/>
              </a:solidFill>
              <a:cs typeface="B Traffic" pitchFamily="2" charset="-78"/>
            </a:endParaRPr>
          </a:p>
        </p:txBody>
      </p:sp>
      <p:sp>
        <p:nvSpPr>
          <p:cNvPr id="9" name="Rounded Rectangle 8"/>
          <p:cNvSpPr/>
          <p:nvPr/>
        </p:nvSpPr>
        <p:spPr>
          <a:xfrm>
            <a:off x="785786" y="4572008"/>
            <a:ext cx="7786742" cy="1071570"/>
          </a:xfrm>
          <a:prstGeom prst="roundRect">
            <a:avLst/>
          </a:prstGeom>
          <a:solidFill>
            <a:srgbClr val="99CCFF"/>
          </a:solidFill>
        </p:spPr>
        <p:style>
          <a:lnRef idx="3">
            <a:schemeClr val="lt1"/>
          </a:lnRef>
          <a:fillRef idx="1">
            <a:schemeClr val="accent3"/>
          </a:fillRef>
          <a:effectRef idx="1">
            <a:schemeClr val="accent3"/>
          </a:effectRef>
          <a:fontRef idx="minor">
            <a:schemeClr val="lt1"/>
          </a:fontRef>
        </p:style>
        <p:txBody>
          <a:bodyPr rtlCol="0" anchor="ctr"/>
          <a:lstStyle/>
          <a:p>
            <a:pPr algn="r" rtl="1"/>
            <a:r>
              <a:rPr lang="fa-IR" sz="2800" dirty="0" smtClean="0">
                <a:solidFill>
                  <a:schemeClr val="tx1"/>
                </a:solidFill>
                <a:cs typeface="B Traffic" pitchFamily="2" charset="-78"/>
              </a:rPr>
              <a:t>شکست مروان بن محمد، نواده‌ی مروان، آخرین خلیفه‌ی اموی از ابومسلم</a:t>
            </a:r>
            <a:endParaRPr lang="en-US" sz="2800" dirty="0" smtClean="0">
              <a:solidFill>
                <a:schemeClr val="tx1"/>
              </a:solidFill>
              <a:cs typeface="B Traffic" pitchFamily="2" charset="-78"/>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1276747" y="285728"/>
            <a:ext cx="1366427" cy="1357298"/>
          </a:xfrm>
          <a:prstGeom prst="rect">
            <a:avLst/>
          </a:prstGeom>
          <a:noFill/>
        </p:spPr>
      </p:pic>
      <p:pic>
        <p:nvPicPr>
          <p:cNvPr id="3"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6563159" y="285728"/>
            <a:ext cx="1366427" cy="1357298"/>
          </a:xfrm>
          <a:prstGeom prst="rect">
            <a:avLst/>
          </a:prstGeom>
          <a:noFill/>
        </p:spPr>
      </p:pic>
      <p:sp>
        <p:nvSpPr>
          <p:cNvPr id="4" name="Rounded Rectangle 3"/>
          <p:cNvSpPr/>
          <p:nvPr/>
        </p:nvSpPr>
        <p:spPr>
          <a:xfrm>
            <a:off x="1991127" y="285728"/>
            <a:ext cx="5214974" cy="128075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r>
              <a:rPr lang="fa-IR" sz="3200" dirty="0" smtClean="0">
                <a:solidFill>
                  <a:srgbClr val="FFFF00"/>
                </a:solidFill>
                <a:cs typeface="B Homa" pitchFamily="2" charset="-78"/>
              </a:rPr>
              <a:t>شکست محمدبن مروان از فرمانده‌ی سپاه عباسی</a:t>
            </a:r>
            <a:endParaRPr lang="en-US" sz="3200" dirty="0">
              <a:solidFill>
                <a:srgbClr val="FFFF00"/>
              </a:solidFill>
              <a:cs typeface="B Homa" pitchFamily="2" charset="-78"/>
            </a:endParaRPr>
          </a:p>
        </p:txBody>
      </p:sp>
      <p:grpSp>
        <p:nvGrpSpPr>
          <p:cNvPr id="5" name="Group 4"/>
          <p:cNvGrpSpPr/>
          <p:nvPr/>
        </p:nvGrpSpPr>
        <p:grpSpPr>
          <a:xfrm>
            <a:off x="509807" y="1629215"/>
            <a:ext cx="8155264" cy="942666"/>
            <a:chOff x="170815" y="906"/>
            <a:chExt cx="2751380" cy="834373"/>
          </a:xfrm>
        </p:grpSpPr>
        <p:sp>
          <p:nvSpPr>
            <p:cNvPr id="6" name="Rounded Rectangle 5"/>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7" name="Rounded Rectangle 4"/>
            <p:cNvSpPr/>
            <p:nvPr/>
          </p:nvSpPr>
          <p:spPr>
            <a:xfrm>
              <a:off x="195253" y="25344"/>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rtl="1"/>
              <a:r>
                <a:rPr lang="fa-IR" sz="2400" dirty="0" smtClean="0">
                  <a:solidFill>
                    <a:schemeClr val="tx1"/>
                  </a:solidFill>
                  <a:cs typeface="B Traffic" pitchFamily="2" charset="-78"/>
                </a:rPr>
                <a:t>گسترش اختلافات قبیله‌ای از خراسان تا اندلس</a:t>
              </a:r>
              <a:endParaRPr lang="fa-IR" sz="2400" dirty="0">
                <a:solidFill>
                  <a:schemeClr val="tx1"/>
                </a:solidFill>
                <a:cs typeface="B Traffic" pitchFamily="2" charset="-78"/>
              </a:endParaRPr>
            </a:p>
          </p:txBody>
        </p:sp>
      </p:grpSp>
      <p:grpSp>
        <p:nvGrpSpPr>
          <p:cNvPr id="8" name="Group 7"/>
          <p:cNvGrpSpPr/>
          <p:nvPr/>
        </p:nvGrpSpPr>
        <p:grpSpPr>
          <a:xfrm>
            <a:off x="4500562" y="2357430"/>
            <a:ext cx="4143404" cy="714379"/>
            <a:chOff x="2149" y="389389"/>
            <a:chExt cx="2933808" cy="889696"/>
          </a:xfrm>
        </p:grpSpPr>
        <p:sp>
          <p:nvSpPr>
            <p:cNvPr id="9" name="Rounded Rectangle 8"/>
            <p:cNvSpPr/>
            <p:nvPr/>
          </p:nvSpPr>
          <p:spPr>
            <a:xfrm>
              <a:off x="2149" y="38938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ounded Rectangle 4"/>
            <p:cNvSpPr/>
            <p:nvPr/>
          </p:nvSpPr>
          <p:spPr>
            <a:xfrm>
              <a:off x="28207" y="441504"/>
              <a:ext cx="2881692" cy="837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buNone/>
              </a:pPr>
              <a:r>
                <a:rPr lang="fa-IR" sz="2400" dirty="0" smtClean="0">
                  <a:solidFill>
                    <a:schemeClr val="tx1"/>
                  </a:solidFill>
                  <a:cs typeface="B Traffic" pitchFamily="2" charset="-78"/>
                </a:rPr>
                <a:t>فعالیت خوارج در عراق</a:t>
              </a:r>
              <a:endParaRPr lang="en-US" sz="2400" dirty="0">
                <a:solidFill>
                  <a:schemeClr val="tx1"/>
                </a:solidFill>
                <a:cs typeface="B Traffic" pitchFamily="2" charset="-78"/>
              </a:endParaRPr>
            </a:p>
          </p:txBody>
        </p:sp>
      </p:grpSp>
      <p:grpSp>
        <p:nvGrpSpPr>
          <p:cNvPr id="11" name="Group 10"/>
          <p:cNvGrpSpPr/>
          <p:nvPr/>
        </p:nvGrpSpPr>
        <p:grpSpPr>
          <a:xfrm>
            <a:off x="500035" y="2343595"/>
            <a:ext cx="4000528" cy="826571"/>
            <a:chOff x="2149" y="900964"/>
            <a:chExt cx="2933808" cy="889696"/>
          </a:xfrm>
        </p:grpSpPr>
        <p:sp>
          <p:nvSpPr>
            <p:cNvPr id="12" name="Rounded Rectangle 11"/>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ounded Rectangle 4"/>
            <p:cNvSpPr/>
            <p:nvPr/>
          </p:nvSpPr>
          <p:spPr>
            <a:xfrm>
              <a:off x="28207" y="927022"/>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buNone/>
              </a:pPr>
              <a:r>
                <a:rPr lang="fa-IR" sz="2400" dirty="0" smtClean="0">
                  <a:solidFill>
                    <a:schemeClr val="tx1"/>
                  </a:solidFill>
                  <a:cs typeface="B Traffic" pitchFamily="2" charset="-78"/>
                </a:rPr>
                <a:t>شورش در خراسان</a:t>
              </a:r>
              <a:endParaRPr lang="fa-IR" sz="2400" dirty="0">
                <a:solidFill>
                  <a:schemeClr val="tx1"/>
                </a:solidFill>
                <a:cs typeface="B Traffic" pitchFamily="2" charset="-78"/>
              </a:endParaRPr>
            </a:p>
          </p:txBody>
        </p:sp>
      </p:grpSp>
      <p:grpSp>
        <p:nvGrpSpPr>
          <p:cNvPr id="14" name="Group 13"/>
          <p:cNvGrpSpPr/>
          <p:nvPr/>
        </p:nvGrpSpPr>
        <p:grpSpPr>
          <a:xfrm>
            <a:off x="509807" y="3000372"/>
            <a:ext cx="8155264" cy="849031"/>
            <a:chOff x="2149" y="1412539"/>
            <a:chExt cx="2933808" cy="889696"/>
          </a:xfrm>
        </p:grpSpPr>
        <p:sp>
          <p:nvSpPr>
            <p:cNvPr id="15" name="Rounded Rectangle 14"/>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buNone/>
              </a:pPr>
              <a:r>
                <a:rPr lang="fa-IR" sz="2400" dirty="0" smtClean="0">
                  <a:solidFill>
                    <a:schemeClr val="tx1"/>
                  </a:solidFill>
                  <a:cs typeface="B Traffic" pitchFamily="2" charset="-78"/>
                </a:rPr>
                <a:t>تبلیغات گسترده‌ی داعیان عباسی</a:t>
              </a:r>
              <a:endParaRPr lang="fa-IR" sz="2400" dirty="0">
                <a:solidFill>
                  <a:schemeClr val="tx1"/>
                </a:solidFill>
                <a:cs typeface="B Traffic" pitchFamily="2" charset="-78"/>
              </a:endParaRPr>
            </a:p>
          </p:txBody>
        </p:sp>
      </p:grpSp>
      <p:grpSp>
        <p:nvGrpSpPr>
          <p:cNvPr id="17" name="Group 16"/>
          <p:cNvGrpSpPr/>
          <p:nvPr/>
        </p:nvGrpSpPr>
        <p:grpSpPr>
          <a:xfrm>
            <a:off x="509807" y="3643314"/>
            <a:ext cx="8155264" cy="1005169"/>
            <a:chOff x="2149" y="1412539"/>
            <a:chExt cx="2933808" cy="889696"/>
          </a:xfrm>
        </p:grpSpPr>
        <p:sp>
          <p:nvSpPr>
            <p:cNvPr id="18" name="Rounded Rectangle 17"/>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لشکرکشی ابومسلم از خراسان به عراق</a:t>
              </a:r>
              <a:endParaRPr lang="en-US" sz="2400" dirty="0">
                <a:solidFill>
                  <a:schemeClr val="tx1"/>
                </a:solidFill>
                <a:cs typeface="B Traffic" pitchFamily="2" charset="-78"/>
              </a:endParaRPr>
            </a:p>
          </p:txBody>
        </p:sp>
      </p:grpSp>
      <p:pic>
        <p:nvPicPr>
          <p:cNvPr id="20"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4299988"/>
            <a:ext cx="2714644" cy="2558012"/>
          </a:xfrm>
          <a:prstGeom prst="rect">
            <a:avLst/>
          </a:prstGeom>
          <a:noFill/>
        </p:spPr>
      </p:pic>
      <p:pic>
        <p:nvPicPr>
          <p:cNvPr id="21"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6429356" y="4299988"/>
            <a:ext cx="2714644" cy="2558012"/>
          </a:xfrm>
          <a:prstGeom prst="rect">
            <a:avLst/>
          </a:prstGeom>
          <a:noFill/>
        </p:spPr>
      </p:pic>
      <p:sp>
        <p:nvSpPr>
          <p:cNvPr id="22" name="Rounded Rectangle 21"/>
          <p:cNvSpPr/>
          <p:nvPr/>
        </p:nvSpPr>
        <p:spPr>
          <a:xfrm>
            <a:off x="1142944" y="5000636"/>
            <a:ext cx="6858048" cy="1571636"/>
          </a:xfrm>
          <a:prstGeom prst="roundRect">
            <a:avLst/>
          </a:prstGeom>
          <a:effectLst>
            <a:glow rad="228600">
              <a:schemeClr val="accent4">
                <a:satMod val="175000"/>
                <a:alpha val="40000"/>
              </a:schemeClr>
            </a:glow>
            <a:outerShdw blurRad="40000" dist="20000" dir="5400000" rotWithShape="0">
              <a:srgbClr val="000000">
                <a:alpha val="38000"/>
              </a:srgb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justLow" rtl="1"/>
            <a:r>
              <a:rPr lang="fa-IR" sz="3200" dirty="0" smtClean="0">
                <a:solidFill>
                  <a:srgbClr val="F6882E"/>
                </a:solidFill>
                <a:cs typeface="B Traffic" pitchFamily="2" charset="-78"/>
              </a:rPr>
              <a:t>شکست محمد بن مروان در سال 132 هجری و پایان خلافت کوتاه اموی پس از نود و یکسال و</a:t>
            </a:r>
            <a:r>
              <a:rPr lang="en-US" sz="3200" dirty="0" smtClean="0">
                <a:solidFill>
                  <a:srgbClr val="F6882E"/>
                </a:solidFill>
                <a:cs typeface="B Traffic" pitchFamily="2" charset="-78"/>
              </a:rPr>
              <a:t> </a:t>
            </a:r>
            <a:r>
              <a:rPr lang="fa-IR" sz="3200" dirty="0" smtClean="0">
                <a:solidFill>
                  <a:srgbClr val="F6882E"/>
                </a:solidFill>
                <a:cs typeface="B Traffic" pitchFamily="2" charset="-78"/>
              </a:rPr>
              <a:t>هفت ماه</a:t>
            </a:r>
            <a:endParaRPr lang="en-US" sz="3200" dirty="0" smtClean="0">
              <a:solidFill>
                <a:srgbClr val="F6882E"/>
              </a:solidFill>
              <a:cs typeface="B Traffic" pitchFamily="2" charset="-78"/>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360"/>
                                          </p:val>
                                        </p:tav>
                                        <p:tav tm="100000">
                                          <p:val>
                                            <p:fltVal val="0"/>
                                          </p:val>
                                        </p:tav>
                                      </p:tavLst>
                                    </p:anim>
                                    <p:animEffect transition="in" filter="fade">
                                      <p:cBhvr>
                                        <p:cTn id="46" dur="500"/>
                                        <p:tgtEl>
                                          <p:spTgt spid="21"/>
                                        </p:tgtEl>
                                      </p:cBhvr>
                                    </p:animEffect>
                                  </p:childTnLst>
                                </p:cTn>
                              </p:par>
                              <p:par>
                                <p:cTn id="47" presetID="34"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from="(-#ppt_w/2)" to="(#ppt_x)" calcmode="lin" valueType="num">
                                      <p:cBhvr>
                                        <p:cTn id="49" dur="600" fill="hold">
                                          <p:stCondLst>
                                            <p:cond delay="0"/>
                                          </p:stCondLst>
                                        </p:cTn>
                                        <p:tgtEl>
                                          <p:spTgt spid="22"/>
                                        </p:tgtEl>
                                        <p:attrNameLst>
                                          <p:attrName>ppt_x</p:attrName>
                                        </p:attrNameLst>
                                      </p:cBhvr>
                                    </p:anim>
                                    <p:anim from="0" to="-1.0" calcmode="lin" valueType="num">
                                      <p:cBhvr>
                                        <p:cTn id="50" dur="200" decel="50000" autoRev="1" fill="hold">
                                          <p:stCondLst>
                                            <p:cond delay="600"/>
                                          </p:stCondLst>
                                        </p:cTn>
                                        <p:tgtEl>
                                          <p:spTgt spid="22"/>
                                        </p:tgtEl>
                                        <p:attrNameLst>
                                          <p:attrName>xshear</p:attrName>
                                        </p:attrNameLst>
                                      </p:cBhvr>
                                    </p:anim>
                                    <p:animScale>
                                      <p:cBhvr>
                                        <p:cTn id="51" dur="200" decel="100000" autoRev="1" fill="hold">
                                          <p:stCondLst>
                                            <p:cond delay="600"/>
                                          </p:stCondLst>
                                        </p:cTn>
                                        <p:tgtEl>
                                          <p:spTgt spid="22"/>
                                        </p:tgtEl>
                                      </p:cBhvr>
                                      <p:from x="100000" y="100000"/>
                                      <p:to x="80000" y="100000"/>
                                    </p:animScale>
                                    <p:anim by="(#ppt_h/3+#ppt_w*0.1)" calcmode="lin" valueType="num">
                                      <p:cBhvr additive="sum">
                                        <p:cTn id="52" dur="200" decel="100000" autoRev="1" fill="hold">
                                          <p:stCondLst>
                                            <p:cond delay="600"/>
                                          </p:stCondLst>
                                        </p:cTn>
                                        <p:tgtEl>
                                          <p:spTgt spid="22"/>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 calcmode="lin" valueType="num">
                                      <p:cBhvr>
                                        <p:cTn id="59" dur="500" fill="hold"/>
                                        <p:tgtEl>
                                          <p:spTgt spid="20"/>
                                        </p:tgtEl>
                                        <p:attrNameLst>
                                          <p:attrName>style.rotation</p:attrName>
                                        </p:attrNameLst>
                                      </p:cBhvr>
                                      <p:tavLst>
                                        <p:tav tm="0">
                                          <p:val>
                                            <p:fltVal val="360"/>
                                          </p:val>
                                        </p:tav>
                                        <p:tav tm="100000">
                                          <p:val>
                                            <p:fltVal val="0"/>
                                          </p:val>
                                        </p:tav>
                                      </p:tavLst>
                                    </p:anim>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2143108" y="2143116"/>
            <a:ext cx="5003585" cy="4714884"/>
          </a:xfrm>
          <a:prstGeom prst="rect">
            <a:avLst/>
          </a:prstGeom>
          <a:noFill/>
        </p:spPr>
      </p:pic>
      <p:sp>
        <p:nvSpPr>
          <p:cNvPr id="5" name="Flowchart: Punched Tape 4"/>
          <p:cNvSpPr/>
          <p:nvPr/>
        </p:nvSpPr>
        <p:spPr>
          <a:xfrm>
            <a:off x="2581724" y="348537"/>
            <a:ext cx="5544616" cy="1164712"/>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600" dirty="0" smtClean="0">
                <a:cs typeface="B Homa" pitchFamily="2" charset="-78"/>
              </a:rPr>
              <a:t>2.</a:t>
            </a:r>
            <a:r>
              <a:rPr lang="en-US" sz="3600" dirty="0" smtClean="0">
                <a:cs typeface="B Homa" pitchFamily="2" charset="-78"/>
              </a:rPr>
              <a:t> </a:t>
            </a:r>
            <a:r>
              <a:rPr lang="fa-IR" sz="3600" dirty="0" smtClean="0">
                <a:cs typeface="B Homa" pitchFamily="2" charset="-78"/>
              </a:rPr>
              <a:t>شکل‌گیری خلافت عباسیان</a:t>
            </a:r>
            <a:endParaRPr lang="en-US" sz="3600" dirty="0">
              <a:cs typeface="B Homa" pitchFamily="2" charset="-78"/>
            </a:endParaRPr>
          </a:p>
        </p:txBody>
      </p:sp>
      <p:grpSp>
        <p:nvGrpSpPr>
          <p:cNvPr id="6" name="Group 9"/>
          <p:cNvGrpSpPr/>
          <p:nvPr/>
        </p:nvGrpSpPr>
        <p:grpSpPr>
          <a:xfrm rot="1224093" flipH="1">
            <a:off x="7858543" y="149253"/>
            <a:ext cx="984287" cy="1217571"/>
            <a:chOff x="8565455" y="1608138"/>
            <a:chExt cx="2113658" cy="2614612"/>
          </a:xfrm>
        </p:grpSpPr>
        <p:pic>
          <p:nvPicPr>
            <p:cNvPr id="7" name="Picture 2" descr="G:\ghiasvand\Nahad\Ghiasvand\ax\اسلیمی\bote4.pn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9349601" flipH="1">
              <a:off x="8565455" y="2079619"/>
              <a:ext cx="1158082" cy="1743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ghiasvand\Nahad\Ghiasvand\ax\اسلیمی\bote4.png"/>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708611">
              <a:off x="8942388" y="1608138"/>
              <a:ext cx="1736725" cy="2614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rot="20375907">
            <a:off x="1857751" y="220668"/>
            <a:ext cx="984287" cy="1217571"/>
            <a:chOff x="8565455" y="1608138"/>
            <a:chExt cx="2113658" cy="2614612"/>
          </a:xfrm>
        </p:grpSpPr>
        <p:pic>
          <p:nvPicPr>
            <p:cNvPr id="3" name="Picture 2" descr="G:\ghiasvand\Nahad\Ghiasvand\ax\اسلیمی\bote4.png"/>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9349601" flipH="1">
              <a:off x="8565455" y="2079619"/>
              <a:ext cx="1158082" cy="17434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ghiasvand\Nahad\Ghiasvand\ax\اسلیمی\bote4.png"/>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1708611">
              <a:off x="8942388" y="1608138"/>
              <a:ext cx="1736725" cy="261461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le 8"/>
          <p:cNvSpPr/>
          <p:nvPr/>
        </p:nvSpPr>
        <p:spPr>
          <a:xfrm>
            <a:off x="152329" y="1714512"/>
            <a:ext cx="8777358" cy="1357322"/>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Low" rtl="1"/>
            <a:r>
              <a:rPr lang="fa-IR" sz="3200" dirty="0" smtClean="0">
                <a:solidFill>
                  <a:srgbClr val="FF0000"/>
                </a:solidFill>
                <a:cs typeface="B Traffic" pitchFamily="2" charset="-78"/>
              </a:rPr>
              <a:t>محمد بن علی بن عبدالله بن عباس، نخستین مدعی قدرت سیاسی در خاندان عباس عموی پیامبر</a:t>
            </a:r>
            <a:endParaRPr lang="en-US" sz="3200" dirty="0" smtClean="0">
              <a:solidFill>
                <a:srgbClr val="FF0000"/>
              </a:solidFill>
              <a:cs typeface="B Traffic" pitchFamily="2" charset="-78"/>
            </a:endParaRPr>
          </a:p>
        </p:txBody>
      </p:sp>
      <p:sp>
        <p:nvSpPr>
          <p:cNvPr id="10" name="Rounded Rectangle 9"/>
          <p:cNvSpPr/>
          <p:nvPr/>
        </p:nvSpPr>
        <p:spPr>
          <a:xfrm>
            <a:off x="176249" y="2893227"/>
            <a:ext cx="8777358" cy="1357322"/>
          </a:xfrm>
          <a:prstGeom prst="roundRect">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Low" rtl="1"/>
            <a:r>
              <a:rPr lang="fa-IR" sz="3200" dirty="0" smtClean="0">
                <a:solidFill>
                  <a:schemeClr val="tx1"/>
                </a:solidFill>
                <a:cs typeface="B Traffic" pitchFamily="2" charset="-78"/>
              </a:rPr>
              <a:t>محمد بن علی، وصی امام کیسانیه، از طریق این وصایت وارد جریانهای سیاسی شد.</a:t>
            </a:r>
            <a:endParaRPr lang="en-US" sz="3200" dirty="0" smtClean="0">
              <a:solidFill>
                <a:schemeClr val="tx1"/>
              </a:solidFill>
              <a:cs typeface="B Traffic" pitchFamily="2" charset="-78"/>
            </a:endParaRPr>
          </a:p>
        </p:txBody>
      </p:sp>
      <p:sp>
        <p:nvSpPr>
          <p:cNvPr id="11" name="Rounded Rectangle 10"/>
          <p:cNvSpPr/>
          <p:nvPr/>
        </p:nvSpPr>
        <p:spPr>
          <a:xfrm>
            <a:off x="142844" y="4071942"/>
            <a:ext cx="8777358" cy="1357322"/>
          </a:xfrm>
          <a:prstGeom prst="roundRect">
            <a:avLst/>
          </a:prstGeom>
          <a:solidFill>
            <a:schemeClr val="accent6">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justLow" rtl="1"/>
            <a:r>
              <a:rPr lang="fa-IR" sz="2800" dirty="0" smtClean="0">
                <a:solidFill>
                  <a:schemeClr val="tx1"/>
                </a:solidFill>
                <a:cs typeface="B Traffic" pitchFamily="2" charset="-78"/>
              </a:rPr>
              <a:t>محمد دعوت کننده‌هایی را به نقاط مختلف به‌ویژه خراسان اعزام کرد.</a:t>
            </a:r>
            <a:endParaRPr lang="en-US" sz="2800" dirty="0" smtClean="0">
              <a:solidFill>
                <a:schemeClr val="tx1"/>
              </a:solidFill>
              <a:cs typeface="B Traffic" pitchFamily="2" charset="-78"/>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071670" y="1857364"/>
            <a:ext cx="5003585" cy="4714884"/>
          </a:xfrm>
          <a:prstGeom prst="rect">
            <a:avLst/>
          </a:prstGeom>
          <a:noFill/>
        </p:spPr>
      </p:pic>
      <p:pic>
        <p:nvPicPr>
          <p:cNvPr id="3" name="Picture 2" descr="E:\hamidi\aks\png\arabesque.png"/>
          <p:cNvPicPr>
            <a:picLocks noChangeAspect="1" noChangeArrowheads="1"/>
          </p:cNvPicPr>
          <p:nvPr/>
        </p:nvPicPr>
        <p:blipFill>
          <a:blip r:embed="rId3" cstate="print"/>
          <a:srcRect/>
          <a:stretch>
            <a:fillRect/>
          </a:stretch>
        </p:blipFill>
        <p:spPr bwMode="auto">
          <a:xfrm rot="16200000" flipV="1">
            <a:off x="7048152" y="-1514"/>
            <a:ext cx="1760221" cy="2140528"/>
          </a:xfrm>
          <a:prstGeom prst="rect">
            <a:avLst/>
          </a:prstGeom>
          <a:noFill/>
        </p:spPr>
      </p:pic>
      <p:pic>
        <p:nvPicPr>
          <p:cNvPr id="4" name="Picture 2" descr="E:\hamidi\aks\png\arabesque.png"/>
          <p:cNvPicPr>
            <a:picLocks noChangeAspect="1" noChangeArrowheads="1"/>
          </p:cNvPicPr>
          <p:nvPr/>
        </p:nvPicPr>
        <p:blipFill>
          <a:blip r:embed="rId3" cstate="print"/>
          <a:srcRect/>
          <a:stretch>
            <a:fillRect/>
          </a:stretch>
        </p:blipFill>
        <p:spPr bwMode="auto">
          <a:xfrm rot="5400000" flipH="1" flipV="1">
            <a:off x="377189" y="-80010"/>
            <a:ext cx="1760221" cy="2209799"/>
          </a:xfrm>
          <a:prstGeom prst="rect">
            <a:avLst/>
          </a:prstGeom>
          <a:noFill/>
        </p:spPr>
      </p:pic>
      <p:sp>
        <p:nvSpPr>
          <p:cNvPr id="2" name="Double Wave 1"/>
          <p:cNvSpPr/>
          <p:nvPr/>
        </p:nvSpPr>
        <p:spPr>
          <a:xfrm>
            <a:off x="1571604" y="188640"/>
            <a:ext cx="6143668" cy="1182960"/>
          </a:xfrm>
          <a:prstGeom prst="double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2800" dirty="0" smtClean="0">
                <a:solidFill>
                  <a:schemeClr val="tx1"/>
                </a:solidFill>
                <a:cs typeface="B Homa" pitchFamily="2" charset="-78"/>
              </a:rPr>
              <a:t>عوامل</a:t>
            </a:r>
            <a:r>
              <a:rPr lang="en-US" sz="2800" dirty="0" smtClean="0">
                <a:solidFill>
                  <a:schemeClr val="tx1"/>
                </a:solidFill>
                <a:cs typeface="B Homa" pitchFamily="2" charset="-78"/>
              </a:rPr>
              <a:t> </a:t>
            </a:r>
            <a:r>
              <a:rPr lang="fa-IR" sz="2800" dirty="0" smtClean="0">
                <a:solidFill>
                  <a:schemeClr val="tx1"/>
                </a:solidFill>
                <a:cs typeface="B Homa" pitchFamily="2" charset="-78"/>
              </a:rPr>
              <a:t>پذیرش</a:t>
            </a:r>
            <a:r>
              <a:rPr lang="en-US" sz="2800" dirty="0" smtClean="0">
                <a:solidFill>
                  <a:schemeClr val="tx1"/>
                </a:solidFill>
                <a:cs typeface="B Homa" pitchFamily="2" charset="-78"/>
              </a:rPr>
              <a:t> </a:t>
            </a:r>
            <a:r>
              <a:rPr lang="fa-IR" sz="2800" dirty="0" smtClean="0">
                <a:solidFill>
                  <a:schemeClr val="tx1"/>
                </a:solidFill>
                <a:cs typeface="B Homa" pitchFamily="2" charset="-78"/>
              </a:rPr>
              <a:t>عباسیان از</a:t>
            </a:r>
            <a:r>
              <a:rPr lang="en-US" sz="2800" dirty="0" smtClean="0">
                <a:solidFill>
                  <a:schemeClr val="tx1"/>
                </a:solidFill>
                <a:cs typeface="B Homa" pitchFamily="2" charset="-78"/>
              </a:rPr>
              <a:t> </a:t>
            </a:r>
            <a:r>
              <a:rPr lang="fa-IR" sz="2800" dirty="0" smtClean="0">
                <a:solidFill>
                  <a:schemeClr val="tx1"/>
                </a:solidFill>
                <a:cs typeface="B Homa" pitchFamily="2" charset="-78"/>
              </a:rPr>
              <a:t>سوی اهل</a:t>
            </a:r>
            <a:r>
              <a:rPr lang="en-US" sz="2800" dirty="0" smtClean="0">
                <a:solidFill>
                  <a:schemeClr val="tx1"/>
                </a:solidFill>
                <a:cs typeface="B Homa" pitchFamily="2" charset="-78"/>
              </a:rPr>
              <a:t> </a:t>
            </a:r>
            <a:r>
              <a:rPr lang="fa-IR" sz="2800" dirty="0" smtClean="0">
                <a:solidFill>
                  <a:schemeClr val="tx1"/>
                </a:solidFill>
                <a:cs typeface="B Homa" pitchFamily="2" charset="-78"/>
              </a:rPr>
              <a:t>خراسان</a:t>
            </a:r>
            <a:endParaRPr lang="en-US" sz="2800" dirty="0">
              <a:solidFill>
                <a:schemeClr val="tx1"/>
              </a:solidFill>
              <a:cs typeface="B Homa" pitchFamily="2" charset="-78"/>
            </a:endParaRPr>
          </a:p>
        </p:txBody>
      </p:sp>
      <p:sp>
        <p:nvSpPr>
          <p:cNvPr id="5" name="Rounded Rectangle 4"/>
          <p:cNvSpPr/>
          <p:nvPr/>
        </p:nvSpPr>
        <p:spPr>
          <a:xfrm>
            <a:off x="4571716" y="1643050"/>
            <a:ext cx="4319383" cy="683506"/>
          </a:xfrm>
          <a:prstGeom prst="roundRect">
            <a:avLst/>
          </a:prstGeom>
          <a:solidFill>
            <a:srgbClr val="AFDD7D"/>
          </a:solidFill>
        </p:spPr>
        <p:style>
          <a:lnRef idx="0">
            <a:schemeClr val="accent3"/>
          </a:lnRef>
          <a:fillRef idx="3">
            <a:schemeClr val="accent3"/>
          </a:fillRef>
          <a:effectRef idx="3">
            <a:schemeClr val="accent3"/>
          </a:effectRef>
          <a:fontRef idx="minor">
            <a:schemeClr val="lt1"/>
          </a:fontRef>
        </p:style>
        <p:txBody>
          <a:bodyPr rtlCol="0" anchor="ctr"/>
          <a:lstStyle/>
          <a:p>
            <a:pPr lvl="0" algn="ctr" rtl="1"/>
            <a:r>
              <a:rPr lang="fa-IR" sz="2800" dirty="0" smtClean="0">
                <a:solidFill>
                  <a:schemeClr val="tx1"/>
                </a:solidFill>
                <a:cs typeface="B Traffic" pitchFamily="2" charset="-78"/>
              </a:rPr>
              <a:t>1.ضعف کارگزاران اموی</a:t>
            </a:r>
            <a:endParaRPr lang="en-US" sz="2800" dirty="0">
              <a:solidFill>
                <a:schemeClr val="tx1"/>
              </a:solidFill>
              <a:cs typeface="B Traffic" pitchFamily="2" charset="-78"/>
            </a:endParaRPr>
          </a:p>
        </p:txBody>
      </p:sp>
      <p:sp>
        <p:nvSpPr>
          <p:cNvPr id="6" name="Rounded Rectangle 5"/>
          <p:cNvSpPr/>
          <p:nvPr/>
        </p:nvSpPr>
        <p:spPr>
          <a:xfrm>
            <a:off x="4610334" y="2897894"/>
            <a:ext cx="4319383" cy="683506"/>
          </a:xfrm>
          <a:prstGeom prst="roundRect">
            <a:avLst/>
          </a:prstGeom>
          <a:solidFill>
            <a:srgbClr val="9ED561"/>
          </a:solidFill>
        </p:spPr>
        <p:style>
          <a:lnRef idx="0">
            <a:schemeClr val="accent3"/>
          </a:lnRef>
          <a:fillRef idx="3">
            <a:schemeClr val="accent3"/>
          </a:fillRef>
          <a:effectRef idx="3">
            <a:schemeClr val="accent3"/>
          </a:effectRef>
          <a:fontRef idx="minor">
            <a:schemeClr val="lt1"/>
          </a:fontRef>
        </p:style>
        <p:txBody>
          <a:bodyPr rtlCol="0" anchor="ctr"/>
          <a:lstStyle/>
          <a:p>
            <a:pPr lvl="0" algn="ctr" rtl="1"/>
            <a:r>
              <a:rPr lang="fa-IR" sz="2800" dirty="0" smtClean="0">
                <a:solidFill>
                  <a:schemeClr val="tx1"/>
                </a:solidFill>
                <a:cs typeface="B Traffic" pitchFamily="2" charset="-78"/>
              </a:rPr>
              <a:t>2.قیامها و شورشهای گوناگون</a:t>
            </a:r>
            <a:endParaRPr lang="en-US" sz="2800" dirty="0">
              <a:solidFill>
                <a:schemeClr val="tx1"/>
              </a:solidFill>
              <a:cs typeface="B Traffic" pitchFamily="2" charset="-78"/>
            </a:endParaRPr>
          </a:p>
        </p:txBody>
      </p:sp>
      <p:sp>
        <p:nvSpPr>
          <p:cNvPr id="7" name="Rounded Rectangle 6"/>
          <p:cNvSpPr/>
          <p:nvPr/>
        </p:nvSpPr>
        <p:spPr>
          <a:xfrm>
            <a:off x="4572000" y="4193294"/>
            <a:ext cx="4325101" cy="683506"/>
          </a:xfrm>
          <a:prstGeom prst="roundRect">
            <a:avLst/>
          </a:prstGeom>
          <a:solidFill>
            <a:srgbClr val="80C535"/>
          </a:solidFill>
        </p:spPr>
        <p:style>
          <a:lnRef idx="0">
            <a:schemeClr val="accent3"/>
          </a:lnRef>
          <a:fillRef idx="3">
            <a:schemeClr val="accent3"/>
          </a:fillRef>
          <a:effectRef idx="3">
            <a:schemeClr val="accent3"/>
          </a:effectRef>
          <a:fontRef idx="minor">
            <a:schemeClr val="lt1"/>
          </a:fontRef>
        </p:style>
        <p:txBody>
          <a:bodyPr rtlCol="0" anchor="ctr"/>
          <a:lstStyle/>
          <a:p>
            <a:pPr lvl="0" algn="ctr" rtl="1"/>
            <a:r>
              <a:rPr lang="fa-IR" sz="2800" dirty="0" smtClean="0">
                <a:solidFill>
                  <a:schemeClr val="tx1"/>
                </a:solidFill>
                <a:cs typeface="B Traffic" pitchFamily="2" charset="-78"/>
              </a:rPr>
              <a:t>3. درگیری‌های قبیله ای اعراب</a:t>
            </a:r>
            <a:endParaRPr lang="en-US" sz="2800" dirty="0">
              <a:solidFill>
                <a:schemeClr val="tx1"/>
              </a:solidFill>
              <a:cs typeface="B Traffic" pitchFamily="2" charset="-78"/>
            </a:endParaRPr>
          </a:p>
        </p:txBody>
      </p:sp>
      <p:sp>
        <p:nvSpPr>
          <p:cNvPr id="8" name="Rounded Rectangle 7"/>
          <p:cNvSpPr/>
          <p:nvPr/>
        </p:nvSpPr>
        <p:spPr>
          <a:xfrm>
            <a:off x="4571716" y="5412494"/>
            <a:ext cx="4319383" cy="6835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rtl="1"/>
            <a:r>
              <a:rPr lang="fa-IR" sz="2000" dirty="0" smtClean="0">
                <a:solidFill>
                  <a:schemeClr val="tx1"/>
                </a:solidFill>
                <a:cs typeface="B Traffic" pitchFamily="2" charset="-78"/>
              </a:rPr>
              <a:t>4. ظلم و ستم والیان اموی به خراسانی ها</a:t>
            </a:r>
            <a:endParaRPr lang="en-US" sz="2000" dirty="0">
              <a:solidFill>
                <a:schemeClr val="tx1"/>
              </a:solidFill>
              <a:cs typeface="B Traffic" pitchFamily="2" charset="-78"/>
            </a:endParaRPr>
          </a:p>
        </p:txBody>
      </p:sp>
      <p:sp>
        <p:nvSpPr>
          <p:cNvPr id="9" name="Rounded Rectangle 8"/>
          <p:cNvSpPr/>
          <p:nvPr/>
        </p:nvSpPr>
        <p:spPr>
          <a:xfrm>
            <a:off x="110024" y="1673924"/>
            <a:ext cx="4533414" cy="969258"/>
          </a:xfrm>
          <a:prstGeom prst="roundRect">
            <a:avLst/>
          </a:prstGeom>
          <a:solidFill>
            <a:srgbClr val="AFDD7D"/>
          </a:solidFill>
        </p:spPr>
        <p:style>
          <a:lnRef idx="0">
            <a:schemeClr val="accent3"/>
          </a:lnRef>
          <a:fillRef idx="3">
            <a:schemeClr val="accent3"/>
          </a:fillRef>
          <a:effectRef idx="3">
            <a:schemeClr val="accent3"/>
          </a:effectRef>
          <a:fontRef idx="minor">
            <a:schemeClr val="lt1"/>
          </a:fontRef>
        </p:style>
        <p:txBody>
          <a:bodyPr rtlCol="0" anchor="ctr"/>
          <a:lstStyle/>
          <a:p>
            <a:pPr lvl="0" algn="justLow" rtl="1"/>
            <a:r>
              <a:rPr lang="fa-IR" sz="2400" dirty="0" smtClean="0">
                <a:solidFill>
                  <a:schemeClr val="tx1"/>
                </a:solidFill>
                <a:cs typeface="B Traffic" pitchFamily="2" charset="-78"/>
              </a:rPr>
              <a:t>5. دوری خراسان از دمشق مرکز خلافت اموی</a:t>
            </a:r>
            <a:endParaRPr lang="en-US" sz="2400" dirty="0">
              <a:solidFill>
                <a:schemeClr val="tx1"/>
              </a:solidFill>
              <a:cs typeface="B Traffic" pitchFamily="2" charset="-78"/>
            </a:endParaRPr>
          </a:p>
        </p:txBody>
      </p:sp>
      <p:sp>
        <p:nvSpPr>
          <p:cNvPr id="10" name="Rounded Rectangle 9"/>
          <p:cNvSpPr/>
          <p:nvPr/>
        </p:nvSpPr>
        <p:spPr>
          <a:xfrm>
            <a:off x="71406" y="3450342"/>
            <a:ext cx="4539415" cy="969258"/>
          </a:xfrm>
          <a:prstGeom prst="roundRect">
            <a:avLst/>
          </a:prstGeom>
          <a:solidFill>
            <a:srgbClr val="9ED561"/>
          </a:soli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fa-IR" sz="2800" dirty="0" smtClean="0">
                <a:solidFill>
                  <a:schemeClr val="tx1"/>
                </a:solidFill>
                <a:cs typeface="B Traffic" pitchFamily="2" charset="-78"/>
              </a:rPr>
              <a:t>6. عصبیت شدید اموی ها در خوار کردن</a:t>
            </a:r>
            <a:r>
              <a:rPr lang="en-US" sz="2800" dirty="0" smtClean="0">
                <a:solidFill>
                  <a:schemeClr val="tx1"/>
                </a:solidFill>
                <a:cs typeface="B Traffic" pitchFamily="2" charset="-78"/>
              </a:rPr>
              <a:t> </a:t>
            </a:r>
            <a:r>
              <a:rPr lang="fa-IR" sz="2800" dirty="0" smtClean="0">
                <a:solidFill>
                  <a:schemeClr val="tx1"/>
                </a:solidFill>
                <a:cs typeface="B Traffic" pitchFamily="2" charset="-78"/>
              </a:rPr>
              <a:t>ایرانیان</a:t>
            </a:r>
            <a:endParaRPr lang="en-US" sz="2800" dirty="0">
              <a:solidFill>
                <a:schemeClr val="tx1"/>
              </a:solidFill>
              <a:cs typeface="B Traffic" pitchFamily="2" charset="-78"/>
            </a:endParaRPr>
          </a:p>
        </p:txBody>
      </p:sp>
      <p:sp>
        <p:nvSpPr>
          <p:cNvPr id="11" name="Rounded Rectangle 10"/>
          <p:cNvSpPr/>
          <p:nvPr/>
        </p:nvSpPr>
        <p:spPr>
          <a:xfrm>
            <a:off x="71406" y="5422018"/>
            <a:ext cx="4539415" cy="826382"/>
          </a:xfrm>
          <a:prstGeom prst="roundRect">
            <a:avLst/>
          </a:prstGeom>
          <a:solidFill>
            <a:srgbClr val="80C535"/>
          </a:solidFill>
        </p:spPr>
        <p:style>
          <a:lnRef idx="0">
            <a:schemeClr val="accent3"/>
          </a:lnRef>
          <a:fillRef idx="3">
            <a:schemeClr val="accent3"/>
          </a:fillRef>
          <a:effectRef idx="3">
            <a:schemeClr val="accent3"/>
          </a:effectRef>
          <a:fontRef idx="minor">
            <a:schemeClr val="lt1"/>
          </a:fontRef>
        </p:style>
        <p:txBody>
          <a:bodyPr rtlCol="0" anchor="ctr"/>
          <a:lstStyle/>
          <a:p>
            <a:pPr algn="r" rtl="1"/>
            <a:r>
              <a:rPr lang="fa-IR" sz="2400" dirty="0" smtClean="0">
                <a:solidFill>
                  <a:schemeClr val="tx1"/>
                </a:solidFill>
                <a:cs typeface="B Traffic" pitchFamily="2" charset="-78"/>
              </a:rPr>
              <a:t>7. هواداری خراسانی ها از خاندان رسول خدا</a:t>
            </a:r>
            <a:r>
              <a:rPr lang="fa-IR" sz="1400" dirty="0" smtClean="0">
                <a:solidFill>
                  <a:schemeClr val="tx1"/>
                </a:solidFill>
                <a:cs typeface="B Traffic" pitchFamily="2" charset="-78"/>
              </a:rPr>
              <a:t>(ص)</a:t>
            </a:r>
            <a:endParaRPr lang="en-US" sz="1400" dirty="0">
              <a:solidFill>
                <a:schemeClr val="tx1"/>
              </a:solidFill>
              <a:cs typeface="B Traffic"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9" presetClass="entr" presetSubtype="0" decel="10000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 calcmode="lin" valueType="num">
                                      <p:cBhvr>
                                        <p:cTn id="56" dur="500" fill="hold"/>
                                        <p:tgtEl>
                                          <p:spTgt spid="12"/>
                                        </p:tgtEl>
                                        <p:attrNameLst>
                                          <p:attrName>style.rotation</p:attrName>
                                        </p:attrNameLst>
                                      </p:cBhvr>
                                      <p:tavLst>
                                        <p:tav tm="0">
                                          <p:val>
                                            <p:fltVal val="360"/>
                                          </p:val>
                                        </p:tav>
                                        <p:tav tm="100000">
                                          <p:val>
                                            <p:fltVal val="0"/>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79396" y="561042"/>
            <a:ext cx="8028559" cy="886700"/>
            <a:chOff x="2243906" y="34"/>
            <a:chExt cx="8028559" cy="886700"/>
          </a:xfrm>
        </p:grpSpPr>
        <p:sp>
          <p:nvSpPr>
            <p:cNvPr id="48" name="Pentagon 47"/>
            <p:cNvSpPr/>
            <p:nvPr/>
          </p:nvSpPr>
          <p:spPr>
            <a:xfrm rot="10800000">
              <a:off x="2243906" y="34"/>
              <a:ext cx="8028559" cy="886700"/>
            </a:xfrm>
            <a:prstGeom prst="homePlat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Pentagon 4"/>
            <p:cNvSpPr/>
            <p:nvPr/>
          </p:nvSpPr>
          <p:spPr>
            <a:xfrm rot="21600000">
              <a:off x="2465585" y="34"/>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000" kern="1200" dirty="0" smtClean="0">
                  <a:solidFill>
                    <a:schemeClr val="tx1"/>
                  </a:solidFill>
                  <a:cs typeface="B Traffic" pitchFamily="2" charset="-78"/>
                </a:rPr>
                <a:t>محمد بن علی، امام عباسی دعوتگران خود را به خراسان فرستاد  و دستور داد بدون ذکر نام خاصی، مردم را به شعار الرضا من آل محمد(ص) دعوت کنند.</a:t>
              </a:r>
              <a:endParaRPr lang="en-US" sz="2000" kern="1200" dirty="0">
                <a:solidFill>
                  <a:schemeClr val="tx1"/>
                </a:solidFill>
                <a:cs typeface="B Traffic" pitchFamily="2" charset="-78"/>
              </a:endParaRPr>
            </a:p>
          </p:txBody>
        </p:sp>
      </p:grpSp>
      <p:sp>
        <p:nvSpPr>
          <p:cNvPr id="27" name="Oval 26"/>
          <p:cNvSpPr/>
          <p:nvPr/>
        </p:nvSpPr>
        <p:spPr>
          <a:xfrm>
            <a:off x="336045" y="561042"/>
            <a:ext cx="886700" cy="8867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grpSp>
        <p:nvGrpSpPr>
          <p:cNvPr id="28" name="Group 27"/>
          <p:cNvGrpSpPr/>
          <p:nvPr/>
        </p:nvGrpSpPr>
        <p:grpSpPr>
          <a:xfrm>
            <a:off x="779396" y="1382532"/>
            <a:ext cx="8028559" cy="886700"/>
            <a:chOff x="2243906" y="1151422"/>
            <a:chExt cx="8028559" cy="886700"/>
          </a:xfrm>
        </p:grpSpPr>
        <p:sp>
          <p:nvSpPr>
            <p:cNvPr id="46" name="Pentagon 45"/>
            <p:cNvSpPr/>
            <p:nvPr/>
          </p:nvSpPr>
          <p:spPr>
            <a:xfrm rot="10800000">
              <a:off x="2243906" y="1151422"/>
              <a:ext cx="8028559" cy="886700"/>
            </a:xfrm>
            <a:prstGeom prst="homePlate">
              <a:avLst/>
            </a:prstGeom>
          </p:spPr>
          <p:style>
            <a:lnRef idx="2">
              <a:schemeClr val="lt1">
                <a:hueOff val="0"/>
                <a:satOff val="0"/>
                <a:lumOff val="0"/>
                <a:alphaOff val="0"/>
              </a:schemeClr>
            </a:lnRef>
            <a:fillRef idx="1">
              <a:schemeClr val="accent2">
                <a:hueOff val="936304"/>
                <a:satOff val="-1168"/>
                <a:lumOff val="275"/>
                <a:alphaOff val="0"/>
              </a:schemeClr>
            </a:fillRef>
            <a:effectRef idx="0">
              <a:schemeClr val="accent2">
                <a:hueOff val="936304"/>
                <a:satOff val="-1168"/>
                <a:lumOff val="275"/>
                <a:alphaOff val="0"/>
              </a:schemeClr>
            </a:effectRef>
            <a:fontRef idx="minor">
              <a:schemeClr val="lt1"/>
            </a:fontRef>
          </p:style>
        </p:sp>
        <p:sp>
          <p:nvSpPr>
            <p:cNvPr id="47" name="Pentagon 7"/>
            <p:cNvSpPr/>
            <p:nvPr/>
          </p:nvSpPr>
          <p:spPr>
            <a:xfrm rot="21600000">
              <a:off x="2465585" y="1151422"/>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Traffic" pitchFamily="2" charset="-78"/>
                </a:rPr>
                <a:t> مرگ محمد در سال 128 هجری و جانشینی فرزندش ابراهیم</a:t>
              </a:r>
              <a:endParaRPr lang="en-US" sz="2400" kern="1200" dirty="0">
                <a:solidFill>
                  <a:schemeClr val="tx1"/>
                </a:solidFill>
                <a:cs typeface="B Traffic" pitchFamily="2" charset="-78"/>
              </a:endParaRPr>
            </a:p>
          </p:txBody>
        </p:sp>
      </p:grpSp>
      <p:sp>
        <p:nvSpPr>
          <p:cNvPr id="29" name="Oval 28"/>
          <p:cNvSpPr/>
          <p:nvPr/>
        </p:nvSpPr>
        <p:spPr>
          <a:xfrm>
            <a:off x="336045" y="1382532"/>
            <a:ext cx="886700" cy="886700"/>
          </a:xfrm>
          <a:prstGeom prst="ellipse">
            <a:avLst/>
          </a:prstGeom>
        </p:spPr>
        <p:style>
          <a:lnRef idx="2">
            <a:schemeClr val="lt1">
              <a:hueOff val="0"/>
              <a:satOff val="0"/>
              <a:lumOff val="0"/>
              <a:alphaOff val="0"/>
            </a:schemeClr>
          </a:lnRef>
          <a:fillRef idx="1">
            <a:schemeClr val="accent2">
              <a:tint val="50000"/>
              <a:hueOff val="1000575"/>
              <a:satOff val="-895"/>
              <a:lumOff val="3"/>
              <a:alphaOff val="0"/>
            </a:schemeClr>
          </a:fillRef>
          <a:effectRef idx="0">
            <a:schemeClr val="accent2">
              <a:tint val="50000"/>
              <a:hueOff val="1000575"/>
              <a:satOff val="-895"/>
              <a:lumOff val="3"/>
              <a:alphaOff val="0"/>
            </a:schemeClr>
          </a:effectRef>
          <a:fontRef idx="minor">
            <a:schemeClr val="lt1">
              <a:hueOff val="0"/>
              <a:satOff val="0"/>
              <a:lumOff val="0"/>
              <a:alphaOff val="0"/>
            </a:schemeClr>
          </a:fontRef>
        </p:style>
      </p:sp>
      <p:grpSp>
        <p:nvGrpSpPr>
          <p:cNvPr id="30" name="Group 29"/>
          <p:cNvGrpSpPr/>
          <p:nvPr/>
        </p:nvGrpSpPr>
        <p:grpSpPr>
          <a:xfrm>
            <a:off x="779396" y="2168350"/>
            <a:ext cx="8028559" cy="886700"/>
            <a:chOff x="2243906" y="2302810"/>
            <a:chExt cx="8028559" cy="886700"/>
          </a:xfrm>
        </p:grpSpPr>
        <p:sp>
          <p:nvSpPr>
            <p:cNvPr id="44" name="Pentagon 43"/>
            <p:cNvSpPr/>
            <p:nvPr/>
          </p:nvSpPr>
          <p:spPr>
            <a:xfrm rot="10800000">
              <a:off x="2243906" y="2302810"/>
              <a:ext cx="8028559" cy="886700"/>
            </a:xfrm>
            <a:prstGeom prst="homePlate">
              <a:avLst/>
            </a:prstGeom>
          </p:spPr>
          <p:style>
            <a:lnRef idx="2">
              <a:schemeClr val="lt1">
                <a:hueOff val="0"/>
                <a:satOff val="0"/>
                <a:lumOff val="0"/>
                <a:alphaOff val="0"/>
              </a:schemeClr>
            </a:lnRef>
            <a:fillRef idx="1">
              <a:schemeClr val="accent2">
                <a:hueOff val="1872608"/>
                <a:satOff val="-2336"/>
                <a:lumOff val="549"/>
                <a:alphaOff val="0"/>
              </a:schemeClr>
            </a:fillRef>
            <a:effectRef idx="0">
              <a:schemeClr val="accent2">
                <a:hueOff val="1872608"/>
                <a:satOff val="-2336"/>
                <a:lumOff val="549"/>
                <a:alphaOff val="0"/>
              </a:schemeClr>
            </a:effectRef>
            <a:fontRef idx="minor">
              <a:schemeClr val="lt1"/>
            </a:fontRef>
          </p:style>
        </p:sp>
        <p:sp>
          <p:nvSpPr>
            <p:cNvPr id="45" name="Pentagon 10"/>
            <p:cNvSpPr/>
            <p:nvPr/>
          </p:nvSpPr>
          <p:spPr>
            <a:xfrm rot="21600000">
              <a:off x="2465585" y="2302810"/>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Traffic" pitchFamily="2" charset="-78"/>
                </a:rPr>
                <a:t> شرایط برای پذیریش آل عباس چنان آماده بود که با ورود ابومسلم به خراسان، گروهی از مردم با او بیعت کردند.</a:t>
              </a:r>
              <a:endParaRPr lang="en-US" sz="2400" kern="1200" dirty="0">
                <a:solidFill>
                  <a:schemeClr val="tx1"/>
                </a:solidFill>
                <a:cs typeface="B Traffic" pitchFamily="2" charset="-78"/>
              </a:endParaRPr>
            </a:p>
          </p:txBody>
        </p:sp>
      </p:grpSp>
      <p:sp>
        <p:nvSpPr>
          <p:cNvPr id="31" name="Oval 30"/>
          <p:cNvSpPr/>
          <p:nvPr/>
        </p:nvSpPr>
        <p:spPr>
          <a:xfrm>
            <a:off x="336045" y="2168350"/>
            <a:ext cx="886700" cy="886700"/>
          </a:xfrm>
          <a:prstGeom prst="ellipse">
            <a:avLst/>
          </a:prstGeom>
        </p:spPr>
        <p:style>
          <a:lnRef idx="2">
            <a:schemeClr val="lt1">
              <a:hueOff val="0"/>
              <a:satOff val="0"/>
              <a:lumOff val="0"/>
              <a:alphaOff val="0"/>
            </a:schemeClr>
          </a:lnRef>
          <a:fillRef idx="1">
            <a:schemeClr val="accent2">
              <a:tint val="50000"/>
              <a:hueOff val="2001150"/>
              <a:satOff val="-1789"/>
              <a:lumOff val="5"/>
              <a:alphaOff val="0"/>
            </a:schemeClr>
          </a:fillRef>
          <a:effectRef idx="0">
            <a:schemeClr val="accent2">
              <a:tint val="50000"/>
              <a:hueOff val="2001150"/>
              <a:satOff val="-1789"/>
              <a:lumOff val="5"/>
              <a:alphaOff val="0"/>
            </a:schemeClr>
          </a:effectRef>
          <a:fontRef idx="minor">
            <a:schemeClr val="lt1">
              <a:hueOff val="0"/>
              <a:satOff val="0"/>
              <a:lumOff val="0"/>
              <a:alphaOff val="0"/>
            </a:schemeClr>
          </a:fontRef>
        </p:style>
      </p:sp>
      <p:grpSp>
        <p:nvGrpSpPr>
          <p:cNvPr id="32" name="Group 31"/>
          <p:cNvGrpSpPr/>
          <p:nvPr/>
        </p:nvGrpSpPr>
        <p:grpSpPr>
          <a:xfrm>
            <a:off x="779396" y="3025606"/>
            <a:ext cx="8028559" cy="886700"/>
            <a:chOff x="2243906" y="3454198"/>
            <a:chExt cx="8028559" cy="886700"/>
          </a:xfrm>
        </p:grpSpPr>
        <p:sp>
          <p:nvSpPr>
            <p:cNvPr id="42" name="Pentagon 41"/>
            <p:cNvSpPr/>
            <p:nvPr/>
          </p:nvSpPr>
          <p:spPr>
            <a:xfrm rot="10800000">
              <a:off x="2243906" y="3454198"/>
              <a:ext cx="8028559" cy="886700"/>
            </a:xfrm>
            <a:prstGeom prst="homePlate">
              <a:avLst/>
            </a:prstGeom>
          </p:spPr>
          <p:style>
            <a:lnRef idx="2">
              <a:schemeClr val="lt1">
                <a:hueOff val="0"/>
                <a:satOff val="0"/>
                <a:lumOff val="0"/>
                <a:alphaOff val="0"/>
              </a:schemeClr>
            </a:lnRef>
            <a:fillRef idx="1">
              <a:schemeClr val="accent2">
                <a:hueOff val="2808911"/>
                <a:satOff val="-3503"/>
                <a:lumOff val="824"/>
                <a:alphaOff val="0"/>
              </a:schemeClr>
            </a:fillRef>
            <a:effectRef idx="0">
              <a:schemeClr val="accent2">
                <a:hueOff val="2808911"/>
                <a:satOff val="-3503"/>
                <a:lumOff val="824"/>
                <a:alphaOff val="0"/>
              </a:schemeClr>
            </a:effectRef>
            <a:fontRef idx="minor">
              <a:schemeClr val="lt1"/>
            </a:fontRef>
          </p:style>
        </p:sp>
        <p:sp>
          <p:nvSpPr>
            <p:cNvPr id="43" name="Pentagon 13"/>
            <p:cNvSpPr/>
            <p:nvPr/>
          </p:nvSpPr>
          <p:spPr>
            <a:xfrm rot="21600000">
              <a:off x="2465585" y="3454198"/>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Traffic" pitchFamily="2" charset="-78"/>
                </a:rPr>
                <a:t> شکست خراسان از سپاه ابومسلم</a:t>
              </a:r>
              <a:endParaRPr lang="en-US" sz="2400" kern="1200" dirty="0">
                <a:solidFill>
                  <a:schemeClr val="tx1"/>
                </a:solidFill>
                <a:cs typeface="B Traffic" pitchFamily="2" charset="-78"/>
              </a:endParaRPr>
            </a:p>
          </p:txBody>
        </p:sp>
      </p:grpSp>
      <p:sp>
        <p:nvSpPr>
          <p:cNvPr id="33" name="Oval 32"/>
          <p:cNvSpPr/>
          <p:nvPr/>
        </p:nvSpPr>
        <p:spPr>
          <a:xfrm>
            <a:off x="336045" y="3025606"/>
            <a:ext cx="886700" cy="886700"/>
          </a:xfrm>
          <a:prstGeom prst="ellipse">
            <a:avLst/>
          </a:prstGeom>
        </p:spPr>
        <p:style>
          <a:lnRef idx="2">
            <a:schemeClr val="lt1">
              <a:hueOff val="0"/>
              <a:satOff val="0"/>
              <a:lumOff val="0"/>
              <a:alphaOff val="0"/>
            </a:schemeClr>
          </a:lnRef>
          <a:fillRef idx="1">
            <a:schemeClr val="accent2">
              <a:tint val="50000"/>
              <a:hueOff val="3001725"/>
              <a:satOff val="-2684"/>
              <a:lumOff val="8"/>
              <a:alphaOff val="0"/>
            </a:schemeClr>
          </a:fillRef>
          <a:effectRef idx="0">
            <a:schemeClr val="accent2">
              <a:tint val="50000"/>
              <a:hueOff val="3001725"/>
              <a:satOff val="-2684"/>
              <a:lumOff val="8"/>
              <a:alphaOff val="0"/>
            </a:schemeClr>
          </a:effectRef>
          <a:fontRef idx="minor">
            <a:schemeClr val="lt1">
              <a:hueOff val="0"/>
              <a:satOff val="0"/>
              <a:lumOff val="0"/>
              <a:alphaOff val="0"/>
            </a:schemeClr>
          </a:fontRef>
        </p:style>
      </p:sp>
      <p:grpSp>
        <p:nvGrpSpPr>
          <p:cNvPr id="34" name="Group 33"/>
          <p:cNvGrpSpPr/>
          <p:nvPr/>
        </p:nvGrpSpPr>
        <p:grpSpPr>
          <a:xfrm>
            <a:off x="779396" y="3811424"/>
            <a:ext cx="8028559" cy="1500198"/>
            <a:chOff x="2243906" y="4605586"/>
            <a:chExt cx="8028559" cy="886700"/>
          </a:xfrm>
        </p:grpSpPr>
        <p:sp>
          <p:nvSpPr>
            <p:cNvPr id="40" name="Pentagon 39"/>
            <p:cNvSpPr/>
            <p:nvPr/>
          </p:nvSpPr>
          <p:spPr>
            <a:xfrm rot="10800000">
              <a:off x="2243906" y="4605586"/>
              <a:ext cx="8028559" cy="886700"/>
            </a:xfrm>
            <a:prstGeom prst="homePlate">
              <a:avLst/>
            </a:prstGeom>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sp>
        <p:sp>
          <p:nvSpPr>
            <p:cNvPr id="41" name="Pentagon 16"/>
            <p:cNvSpPr/>
            <p:nvPr/>
          </p:nvSpPr>
          <p:spPr>
            <a:xfrm rot="21600000">
              <a:off x="2465585" y="4605586"/>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Traffic" pitchFamily="2" charset="-78"/>
                </a:rPr>
                <a:t> ابوسلمه، سردعوتگر عباسیان کوفه، که از سرنوشت خویش بعد از فتح کوفه توسط آل عباس می‌ترسید، دو نامه برای امام صادق</a:t>
              </a:r>
              <a:r>
                <a:rPr lang="fa-IR" sz="1600" kern="1200" dirty="0" smtClean="0">
                  <a:solidFill>
                    <a:schemeClr val="tx1"/>
                  </a:solidFill>
                  <a:cs typeface="B Traffic" pitchFamily="2" charset="-78"/>
                </a:rPr>
                <a:t>(ع)</a:t>
              </a:r>
              <a:r>
                <a:rPr lang="fa-IR" sz="2400" kern="1200" dirty="0" smtClean="0">
                  <a:solidFill>
                    <a:schemeClr val="tx1"/>
                  </a:solidFill>
                  <a:cs typeface="B Traffic" pitchFamily="2" charset="-78"/>
                </a:rPr>
                <a:t> و عبدالله بن حسن بن حسن</a:t>
              </a:r>
              <a:r>
                <a:rPr lang="fa-IR" sz="1600" kern="1200" dirty="0" smtClean="0">
                  <a:solidFill>
                    <a:schemeClr val="tx1"/>
                  </a:solidFill>
                  <a:cs typeface="B Traffic" pitchFamily="2" charset="-78"/>
                </a:rPr>
                <a:t>(ع) </a:t>
              </a:r>
              <a:r>
                <a:rPr lang="fa-IR" sz="2400" kern="1200" dirty="0" smtClean="0">
                  <a:solidFill>
                    <a:schemeClr val="tx1"/>
                  </a:solidFill>
                  <a:cs typeface="B Traffic" pitchFamily="2" charset="-78"/>
                </a:rPr>
                <a:t>نوشت.</a:t>
              </a:r>
              <a:endParaRPr lang="en-US" sz="2400" kern="1200" dirty="0">
                <a:solidFill>
                  <a:schemeClr val="tx1"/>
                </a:solidFill>
                <a:cs typeface="B Traffic" pitchFamily="2" charset="-78"/>
              </a:endParaRPr>
            </a:p>
          </p:txBody>
        </p:sp>
      </p:grpSp>
      <p:sp>
        <p:nvSpPr>
          <p:cNvPr id="35" name="Oval 34"/>
          <p:cNvSpPr/>
          <p:nvPr/>
        </p:nvSpPr>
        <p:spPr>
          <a:xfrm>
            <a:off x="336045" y="4176994"/>
            <a:ext cx="886700" cy="886700"/>
          </a:xfrm>
          <a:prstGeom prst="ellipse">
            <a:avLst/>
          </a:prstGeom>
        </p:spPr>
        <p:style>
          <a:lnRef idx="2">
            <a:schemeClr val="lt1">
              <a:hueOff val="0"/>
              <a:satOff val="0"/>
              <a:lumOff val="0"/>
              <a:alphaOff val="0"/>
            </a:schemeClr>
          </a:lnRef>
          <a:fillRef idx="1">
            <a:schemeClr val="accent2">
              <a:tint val="50000"/>
              <a:hueOff val="4002300"/>
              <a:satOff val="-3578"/>
              <a:lumOff val="10"/>
              <a:alphaOff val="0"/>
            </a:schemeClr>
          </a:fillRef>
          <a:effectRef idx="0">
            <a:schemeClr val="accent2">
              <a:tint val="50000"/>
              <a:hueOff val="4002300"/>
              <a:satOff val="-3578"/>
              <a:lumOff val="10"/>
              <a:alphaOff val="0"/>
            </a:schemeClr>
          </a:effectRef>
          <a:fontRef idx="minor">
            <a:schemeClr val="lt1">
              <a:hueOff val="0"/>
              <a:satOff val="0"/>
              <a:lumOff val="0"/>
              <a:alphaOff val="0"/>
            </a:schemeClr>
          </a:fontRef>
        </p:style>
      </p:sp>
      <p:grpSp>
        <p:nvGrpSpPr>
          <p:cNvPr id="36" name="Group 35"/>
          <p:cNvGrpSpPr/>
          <p:nvPr/>
        </p:nvGrpSpPr>
        <p:grpSpPr>
          <a:xfrm>
            <a:off x="779396" y="5328382"/>
            <a:ext cx="8028559" cy="886700"/>
            <a:chOff x="2243906" y="5756974"/>
            <a:chExt cx="8028559" cy="886700"/>
          </a:xfrm>
        </p:grpSpPr>
        <p:sp>
          <p:nvSpPr>
            <p:cNvPr id="38" name="Pentagon 37"/>
            <p:cNvSpPr/>
            <p:nvPr/>
          </p:nvSpPr>
          <p:spPr>
            <a:xfrm rot="10800000">
              <a:off x="2243906" y="5756974"/>
              <a:ext cx="8028559" cy="886700"/>
            </a:xfrm>
            <a:prstGeom prst="homePlate">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9" name="Pentagon 19"/>
            <p:cNvSpPr/>
            <p:nvPr/>
          </p:nvSpPr>
          <p:spPr>
            <a:xfrm rot="21600000">
              <a:off x="2465585" y="5756974"/>
              <a:ext cx="7806880" cy="88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01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Traffic" pitchFamily="2" charset="-78"/>
                </a:rPr>
                <a:t> نامه حاوی دعوت ابوسلمه از این دو تن برای پذیرش حکومت بود.</a:t>
              </a:r>
              <a:endParaRPr lang="en-US" sz="2400" kern="1200" dirty="0">
                <a:solidFill>
                  <a:schemeClr val="tx1"/>
                </a:solidFill>
                <a:cs typeface="B Traffic" pitchFamily="2" charset="-78"/>
              </a:endParaRPr>
            </a:p>
          </p:txBody>
        </p:sp>
      </p:grpSp>
      <p:sp>
        <p:nvSpPr>
          <p:cNvPr id="37" name="Oval 36"/>
          <p:cNvSpPr/>
          <p:nvPr/>
        </p:nvSpPr>
        <p:spPr>
          <a:xfrm>
            <a:off x="336045" y="5328382"/>
            <a:ext cx="886700" cy="886700"/>
          </a:xfrm>
          <a:prstGeom prst="ellipse">
            <a:avLst/>
          </a:prstGeom>
        </p:spPr>
        <p:style>
          <a:lnRef idx="2">
            <a:schemeClr val="lt1">
              <a:hueOff val="0"/>
              <a:satOff val="0"/>
              <a:lumOff val="0"/>
              <a:alphaOff val="0"/>
            </a:schemeClr>
          </a:lnRef>
          <a:fillRef idx="1">
            <a:schemeClr val="accent2">
              <a:tint val="50000"/>
              <a:hueOff val="5002875"/>
              <a:satOff val="-4473"/>
              <a:lumOff val="13"/>
              <a:alphaOff val="0"/>
            </a:schemeClr>
          </a:fillRef>
          <a:effectRef idx="0">
            <a:schemeClr val="accent2">
              <a:tint val="50000"/>
              <a:hueOff val="5002875"/>
              <a:satOff val="-4473"/>
              <a:lumOff val="13"/>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3598" y="1110125"/>
            <a:ext cx="7220953" cy="941377"/>
            <a:chOff x="2054155" y="2860"/>
            <a:chExt cx="7220953" cy="941377"/>
          </a:xfrm>
        </p:grpSpPr>
        <p:sp>
          <p:nvSpPr>
            <p:cNvPr id="21" name="Pentagon 20"/>
            <p:cNvSpPr/>
            <p:nvPr/>
          </p:nvSpPr>
          <p:spPr>
            <a:xfrm rot="10800000">
              <a:off x="2054155" y="2860"/>
              <a:ext cx="7220953" cy="941377"/>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Pentagon 4"/>
            <p:cNvSpPr/>
            <p:nvPr/>
          </p:nvSpPr>
          <p:spPr>
            <a:xfrm rot="21600000">
              <a:off x="2289503" y="2860"/>
              <a:ext cx="6985605" cy="941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121" tIns="91440" rIns="170688" bIns="91440" numCol="1" spcCol="1270" anchor="ctr" anchorCtr="0">
              <a:noAutofit/>
            </a:bodyPr>
            <a:lstStyle/>
            <a:p>
              <a:pPr lvl="0" algn="r" defTabSz="1066800" rtl="1">
                <a:lnSpc>
                  <a:spcPct val="90000"/>
                </a:lnSpc>
                <a:spcBef>
                  <a:spcPct val="0"/>
                </a:spcBef>
                <a:spcAft>
                  <a:spcPct val="35000"/>
                </a:spcAft>
              </a:pPr>
              <a:r>
                <a:rPr lang="fa-IR" sz="2800" kern="1200" dirty="0" smtClean="0">
                  <a:cs typeface="B Traffic" pitchFamily="2" charset="-78"/>
                </a:rPr>
                <a:t> امام صادق</a:t>
              </a:r>
              <a:r>
                <a:rPr lang="fa-IR" kern="1200" dirty="0" smtClean="0">
                  <a:cs typeface="B Traffic" pitchFamily="2" charset="-78"/>
                </a:rPr>
                <a:t>(ع)  </a:t>
              </a:r>
              <a:r>
                <a:rPr lang="fa-IR" sz="2800" kern="1200" dirty="0" smtClean="0">
                  <a:cs typeface="B Traffic" pitchFamily="2" charset="-78"/>
                </a:rPr>
                <a:t>نامه را در برابر قاصد ابوسلمه روی چراغ گرفت تا سوخت.</a:t>
              </a:r>
              <a:endParaRPr lang="en-US" sz="2800" kern="1200" dirty="0">
                <a:cs typeface="B Traffic" pitchFamily="2" charset="-78"/>
              </a:endParaRPr>
            </a:p>
          </p:txBody>
        </p:sp>
      </p:grpSp>
      <p:sp>
        <p:nvSpPr>
          <p:cNvPr id="4" name="Oval 3"/>
          <p:cNvSpPr/>
          <p:nvPr/>
        </p:nvSpPr>
        <p:spPr>
          <a:xfrm>
            <a:off x="642910" y="1110125"/>
            <a:ext cx="941377" cy="941377"/>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5" name="Group 4"/>
          <p:cNvGrpSpPr/>
          <p:nvPr/>
        </p:nvGrpSpPr>
        <p:grpSpPr>
          <a:xfrm>
            <a:off x="1113598" y="2000240"/>
            <a:ext cx="7220953" cy="941377"/>
            <a:chOff x="2054155" y="1355581"/>
            <a:chExt cx="7220953" cy="941377"/>
          </a:xfrm>
        </p:grpSpPr>
        <p:sp>
          <p:nvSpPr>
            <p:cNvPr id="19" name="Pentagon 18"/>
            <p:cNvSpPr/>
            <p:nvPr/>
          </p:nvSpPr>
          <p:spPr>
            <a:xfrm rot="10800000">
              <a:off x="2054155" y="1355581"/>
              <a:ext cx="7220953" cy="941377"/>
            </a:xfrm>
            <a:prstGeom prst="homePlate">
              <a:avLst/>
            </a:pr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sp>
        <p:sp>
          <p:nvSpPr>
            <p:cNvPr id="20" name="Pentagon 7"/>
            <p:cNvSpPr/>
            <p:nvPr/>
          </p:nvSpPr>
          <p:spPr>
            <a:xfrm rot="21600000">
              <a:off x="2289503" y="1355581"/>
              <a:ext cx="6985605" cy="941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12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Traffic" pitchFamily="2" charset="-78"/>
                </a:rPr>
                <a:t> اما عبدالله از نامه‌ی او خشنود شد و با امام مشورت کرد.</a:t>
              </a:r>
              <a:endParaRPr lang="en-US" sz="2400" kern="1200" dirty="0">
                <a:cs typeface="B Traffic" pitchFamily="2" charset="-78"/>
              </a:endParaRPr>
            </a:p>
          </p:txBody>
        </p:sp>
      </p:grpSp>
      <p:sp>
        <p:nvSpPr>
          <p:cNvPr id="6" name="Oval 5"/>
          <p:cNvSpPr/>
          <p:nvPr/>
        </p:nvSpPr>
        <p:spPr>
          <a:xfrm>
            <a:off x="642910" y="2000240"/>
            <a:ext cx="941377" cy="941377"/>
          </a:xfrm>
          <a:prstGeom prst="ellipse">
            <a:avLst/>
          </a:prstGeom>
        </p:spPr>
        <p:style>
          <a:lnRef idx="2">
            <a:schemeClr val="lt1">
              <a:hueOff val="0"/>
              <a:satOff val="0"/>
              <a:lumOff val="0"/>
              <a:alphaOff val="0"/>
            </a:schemeClr>
          </a:lnRef>
          <a:fillRef idx="1">
            <a:schemeClr val="accent4">
              <a:tint val="50000"/>
              <a:hueOff val="-995320"/>
              <a:satOff val="5652"/>
              <a:lumOff val="449"/>
              <a:alphaOff val="0"/>
            </a:schemeClr>
          </a:fillRef>
          <a:effectRef idx="0">
            <a:schemeClr val="accent4">
              <a:tint val="50000"/>
              <a:hueOff val="-995320"/>
              <a:satOff val="5652"/>
              <a:lumOff val="449"/>
              <a:alphaOff val="0"/>
            </a:schemeClr>
          </a:effectRef>
          <a:fontRef idx="minor">
            <a:schemeClr val="lt1">
              <a:hueOff val="0"/>
              <a:satOff val="0"/>
              <a:lumOff val="0"/>
              <a:alphaOff val="0"/>
            </a:schemeClr>
          </a:fontRef>
        </p:style>
      </p:sp>
      <p:grpSp>
        <p:nvGrpSpPr>
          <p:cNvPr id="7" name="Group 6"/>
          <p:cNvGrpSpPr/>
          <p:nvPr/>
        </p:nvGrpSpPr>
        <p:grpSpPr>
          <a:xfrm>
            <a:off x="1113598" y="2857496"/>
            <a:ext cx="7220953" cy="941377"/>
            <a:chOff x="2054155" y="2708302"/>
            <a:chExt cx="7220953" cy="941377"/>
          </a:xfrm>
        </p:grpSpPr>
        <p:sp>
          <p:nvSpPr>
            <p:cNvPr id="17" name="Pentagon 16"/>
            <p:cNvSpPr/>
            <p:nvPr/>
          </p:nvSpPr>
          <p:spPr>
            <a:xfrm rot="10800000">
              <a:off x="2054155" y="2708302"/>
              <a:ext cx="7220953" cy="941377"/>
            </a:xfrm>
            <a:prstGeom prst="homePlate">
              <a:avLst/>
            </a:pr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18" name="Pentagon 10"/>
            <p:cNvSpPr/>
            <p:nvPr/>
          </p:nvSpPr>
          <p:spPr>
            <a:xfrm rot="21600000">
              <a:off x="2289503" y="2708302"/>
              <a:ext cx="6985605" cy="941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121" tIns="91440" rIns="170688" bIns="91440" numCol="1" spcCol="1270" anchor="ctr" anchorCtr="0">
              <a:noAutofit/>
            </a:bodyPr>
            <a:lstStyle/>
            <a:p>
              <a:pPr lvl="0" algn="r" defTabSz="1066800" rtl="1">
                <a:lnSpc>
                  <a:spcPct val="90000"/>
                </a:lnSpc>
                <a:spcBef>
                  <a:spcPct val="0"/>
                </a:spcBef>
                <a:spcAft>
                  <a:spcPct val="35000"/>
                </a:spcAft>
              </a:pPr>
              <a:r>
                <a:rPr lang="fa-IR" sz="2400" kern="1200" dirty="0" smtClean="0">
                  <a:cs typeface="B Traffic" pitchFamily="2" charset="-78"/>
                </a:rPr>
                <a:t> امام</a:t>
              </a:r>
              <a:r>
                <a:rPr lang="fa-IR" sz="1600" kern="1200" dirty="0" smtClean="0">
                  <a:cs typeface="B Traffic" pitchFamily="2" charset="-78"/>
                </a:rPr>
                <a:t>(ع)  </a:t>
              </a:r>
              <a:r>
                <a:rPr lang="fa-IR" sz="2400" kern="1200" dirty="0" smtClean="0">
                  <a:cs typeface="B Traffic" pitchFamily="2" charset="-78"/>
                </a:rPr>
                <a:t>او را از همراهی ابوسلمه بازداشت که نپذیرفت.</a:t>
              </a:r>
              <a:endParaRPr lang="en-US" sz="2400" kern="1200" dirty="0">
                <a:cs typeface="B Traffic" pitchFamily="2" charset="-78"/>
              </a:endParaRPr>
            </a:p>
          </p:txBody>
        </p:sp>
      </p:grpSp>
      <p:sp>
        <p:nvSpPr>
          <p:cNvPr id="8" name="Oval 7"/>
          <p:cNvSpPr/>
          <p:nvPr/>
        </p:nvSpPr>
        <p:spPr>
          <a:xfrm>
            <a:off x="642910" y="2857496"/>
            <a:ext cx="941377" cy="941377"/>
          </a:xfrm>
          <a:prstGeom prst="ellipse">
            <a:avLst/>
          </a:prstGeom>
        </p:spPr>
        <p:style>
          <a:lnRef idx="2">
            <a:schemeClr val="lt1">
              <a:hueOff val="0"/>
              <a:satOff val="0"/>
              <a:lumOff val="0"/>
              <a:alphaOff val="0"/>
            </a:schemeClr>
          </a:lnRef>
          <a:fillRef idx="1">
            <a:schemeClr val="accent4">
              <a:tint val="50000"/>
              <a:hueOff val="-1990639"/>
              <a:satOff val="11305"/>
              <a:lumOff val="897"/>
              <a:alphaOff val="0"/>
            </a:schemeClr>
          </a:fillRef>
          <a:effectRef idx="0">
            <a:schemeClr val="accent4">
              <a:tint val="50000"/>
              <a:hueOff val="-1990639"/>
              <a:satOff val="11305"/>
              <a:lumOff val="897"/>
              <a:alphaOff val="0"/>
            </a:schemeClr>
          </a:effectRef>
          <a:fontRef idx="minor">
            <a:schemeClr val="lt1">
              <a:hueOff val="0"/>
              <a:satOff val="0"/>
              <a:lumOff val="0"/>
              <a:alphaOff val="0"/>
            </a:schemeClr>
          </a:fontRef>
        </p:style>
      </p:sp>
      <p:grpSp>
        <p:nvGrpSpPr>
          <p:cNvPr id="9" name="Group 8"/>
          <p:cNvGrpSpPr/>
          <p:nvPr/>
        </p:nvGrpSpPr>
        <p:grpSpPr>
          <a:xfrm>
            <a:off x="1113598" y="3786190"/>
            <a:ext cx="7220953" cy="941377"/>
            <a:chOff x="2054155" y="4061023"/>
            <a:chExt cx="7220953" cy="941377"/>
          </a:xfrm>
        </p:grpSpPr>
        <p:sp>
          <p:nvSpPr>
            <p:cNvPr id="15" name="Pentagon 14"/>
            <p:cNvSpPr/>
            <p:nvPr/>
          </p:nvSpPr>
          <p:spPr>
            <a:xfrm rot="10800000">
              <a:off x="2054155" y="4061023"/>
              <a:ext cx="7220953" cy="941377"/>
            </a:xfrm>
            <a:prstGeom prst="homePlate">
              <a:avLst/>
            </a:prstGeom>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sp>
        <p:sp>
          <p:nvSpPr>
            <p:cNvPr id="16" name="Pentagon 13"/>
            <p:cNvSpPr/>
            <p:nvPr/>
          </p:nvSpPr>
          <p:spPr>
            <a:xfrm rot="21600000">
              <a:off x="2289503" y="4061023"/>
              <a:ext cx="6985605" cy="941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121" tIns="91440" rIns="170688" bIns="91440" numCol="1" spcCol="1270" anchor="ctr" anchorCtr="0">
              <a:noAutofit/>
            </a:bodyPr>
            <a:lstStyle/>
            <a:p>
              <a:pPr lvl="0" algn="r" defTabSz="1066800" rtl="1">
                <a:lnSpc>
                  <a:spcPct val="90000"/>
                </a:lnSpc>
                <a:spcBef>
                  <a:spcPct val="0"/>
                </a:spcBef>
                <a:spcAft>
                  <a:spcPct val="35000"/>
                </a:spcAft>
              </a:pPr>
              <a:r>
                <a:rPr lang="fa-IR" sz="2800" kern="1200" dirty="0" smtClean="0">
                  <a:cs typeface="B Traffic" pitchFamily="2" charset="-78"/>
                </a:rPr>
                <a:t> معرفی ابوالعباس به خلافت پس از ورود ابومسلم به کوفه توسط ابوسلمه</a:t>
              </a:r>
              <a:endParaRPr lang="en-US" sz="2800" kern="1200" dirty="0">
                <a:cs typeface="B Traffic" pitchFamily="2" charset="-78"/>
              </a:endParaRPr>
            </a:p>
          </p:txBody>
        </p:sp>
      </p:grpSp>
      <p:sp>
        <p:nvSpPr>
          <p:cNvPr id="10" name="Oval 9"/>
          <p:cNvSpPr/>
          <p:nvPr/>
        </p:nvSpPr>
        <p:spPr>
          <a:xfrm>
            <a:off x="642910" y="3786190"/>
            <a:ext cx="941377" cy="941377"/>
          </a:xfrm>
          <a:prstGeom prst="ellipse">
            <a:avLst/>
          </a:prstGeom>
        </p:spPr>
        <p:style>
          <a:lnRef idx="2">
            <a:schemeClr val="lt1">
              <a:hueOff val="0"/>
              <a:satOff val="0"/>
              <a:lumOff val="0"/>
              <a:alphaOff val="0"/>
            </a:schemeClr>
          </a:lnRef>
          <a:fillRef idx="1">
            <a:schemeClr val="accent4">
              <a:tint val="50000"/>
              <a:hueOff val="-2985959"/>
              <a:satOff val="16958"/>
              <a:lumOff val="1346"/>
              <a:alphaOff val="0"/>
            </a:schemeClr>
          </a:fillRef>
          <a:effectRef idx="0">
            <a:schemeClr val="accent4">
              <a:tint val="50000"/>
              <a:hueOff val="-2985959"/>
              <a:satOff val="16958"/>
              <a:lumOff val="1346"/>
              <a:alphaOff val="0"/>
            </a:schemeClr>
          </a:effectRef>
          <a:fontRef idx="minor">
            <a:schemeClr val="lt1">
              <a:hueOff val="0"/>
              <a:satOff val="0"/>
              <a:lumOff val="0"/>
              <a:alphaOff val="0"/>
            </a:schemeClr>
          </a:fontRef>
        </p:style>
      </p:sp>
      <p:grpSp>
        <p:nvGrpSpPr>
          <p:cNvPr id="11" name="Group 10"/>
          <p:cNvGrpSpPr/>
          <p:nvPr/>
        </p:nvGrpSpPr>
        <p:grpSpPr>
          <a:xfrm>
            <a:off x="1113598" y="4702201"/>
            <a:ext cx="7220953" cy="941377"/>
            <a:chOff x="2054155" y="5413744"/>
            <a:chExt cx="7220953" cy="941377"/>
          </a:xfrm>
        </p:grpSpPr>
        <p:sp>
          <p:nvSpPr>
            <p:cNvPr id="13" name="Pentagon 12"/>
            <p:cNvSpPr/>
            <p:nvPr/>
          </p:nvSpPr>
          <p:spPr>
            <a:xfrm rot="10800000">
              <a:off x="2054155" y="5413744"/>
              <a:ext cx="7220953" cy="941377"/>
            </a:xfrm>
            <a:prstGeom prst="homePlate">
              <a:avLst/>
            </a:pr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4" name="Pentagon 16"/>
            <p:cNvSpPr/>
            <p:nvPr/>
          </p:nvSpPr>
          <p:spPr>
            <a:xfrm rot="21600000">
              <a:off x="2289503" y="5413744"/>
              <a:ext cx="6985605" cy="941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121" tIns="91440" rIns="170688" bIns="91440" numCol="1" spcCol="1270" anchor="ctr" anchorCtr="0">
              <a:noAutofit/>
            </a:bodyPr>
            <a:lstStyle/>
            <a:p>
              <a:pPr lvl="0" algn="r" defTabSz="1066800" rtl="1">
                <a:lnSpc>
                  <a:spcPct val="90000"/>
                </a:lnSpc>
                <a:spcBef>
                  <a:spcPct val="0"/>
                </a:spcBef>
                <a:spcAft>
                  <a:spcPct val="35000"/>
                </a:spcAft>
              </a:pPr>
              <a:r>
                <a:rPr lang="fa-IR" sz="2800" kern="1200" dirty="0" smtClean="0">
                  <a:cs typeface="B Traffic" pitchFamily="2" charset="-78"/>
                </a:rPr>
                <a:t> ابوالعباس، اولین خلیفه، پس از مدتی دستور کشتن ابوسلمه را صادر کرد.</a:t>
              </a:r>
              <a:endParaRPr lang="en-US" sz="2800" kern="1200" dirty="0">
                <a:cs typeface="B Traffic" pitchFamily="2" charset="-78"/>
              </a:endParaRPr>
            </a:p>
          </p:txBody>
        </p:sp>
      </p:grpSp>
      <p:sp>
        <p:nvSpPr>
          <p:cNvPr id="12" name="Oval 11"/>
          <p:cNvSpPr/>
          <p:nvPr/>
        </p:nvSpPr>
        <p:spPr>
          <a:xfrm>
            <a:off x="642910" y="4702201"/>
            <a:ext cx="941377" cy="941377"/>
          </a:xfrm>
          <a:prstGeom prst="ellipse">
            <a:avLst/>
          </a:prstGeom>
        </p:spPr>
        <p:style>
          <a:lnRef idx="2">
            <a:schemeClr val="lt1">
              <a:hueOff val="0"/>
              <a:satOff val="0"/>
              <a:lumOff val="0"/>
              <a:alphaOff val="0"/>
            </a:schemeClr>
          </a:lnRef>
          <a:fillRef idx="1">
            <a:schemeClr val="accent4">
              <a:tint val="50000"/>
              <a:hueOff val="-3981279"/>
              <a:satOff val="22610"/>
              <a:lumOff val="1795"/>
              <a:alphaOff val="0"/>
            </a:schemeClr>
          </a:fillRef>
          <a:effectRef idx="0">
            <a:schemeClr val="accent4">
              <a:tint val="50000"/>
              <a:hueOff val="-3981279"/>
              <a:satOff val="22610"/>
              <a:lumOff val="1795"/>
              <a:alphaOff val="0"/>
            </a:schemeClr>
          </a:effectRef>
          <a:fontRef idx="minor">
            <a:schemeClr val="lt1">
              <a:hueOff val="0"/>
              <a:satOff val="0"/>
              <a:lumOff val="0"/>
              <a:alphaOff val="0"/>
            </a:schemeClr>
          </a:fontRef>
        </p:style>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 y="1"/>
            <a:ext cx="1109809" cy="1191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par>
                                <p:cTn id="22" presetID="16" presetClass="entr" presetSubtype="2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par>
                                <p:cTn id="30" presetID="18" presetClass="entr" presetSubtype="12"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Right)">
                                      <p:cBhvr>
                                        <p:cTn id="37" dur="500"/>
                                        <p:tgtEl>
                                          <p:spTgt spid="11"/>
                                        </p:tgtEl>
                                      </p:cBhvr>
                                    </p:animEffect>
                                  </p:childTnLst>
                                </p:cTn>
                              </p:par>
                              <p:par>
                                <p:cTn id="38" presetID="18" presetClass="entr" presetSubtype="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52400"/>
            <a:ext cx="7315200"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3200" dirty="0" smtClean="0">
                <a:cs typeface="B Homa" pitchFamily="2" charset="-78"/>
              </a:rPr>
              <a:t>3. قیام های علویان حسنی و حسینی</a:t>
            </a:r>
            <a:endParaRPr lang="en-US" sz="3200" dirty="0">
              <a:cs typeface="B Homa" pitchFamily="2" charset="-78"/>
            </a:endParaRPr>
          </a:p>
        </p:txBody>
      </p:sp>
      <p:pic>
        <p:nvPicPr>
          <p:cNvPr id="4" name="Picture 2" descr="D:\document\leila\a\png\AN071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8755" y="192360"/>
            <a:ext cx="1060648" cy="104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document\leila\a\png\AN071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92360"/>
            <a:ext cx="1069032" cy="104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400800" y="1219200"/>
            <a:ext cx="2362200" cy="2346418"/>
          </a:xfrm>
          <a:prstGeom prst="rect">
            <a:avLst/>
          </a:prstGeom>
          <a:noFill/>
        </p:spPr>
      </p:pic>
      <p:pic>
        <p:nvPicPr>
          <p:cNvPr id="7" name="Picture 2" descr="C:\Users\ghiyasvand\Desktop\png\يبفurl.png"/>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6400800" y="2928934"/>
            <a:ext cx="2454801" cy="2438400"/>
          </a:xfrm>
          <a:prstGeom prst="rect">
            <a:avLst/>
          </a:prstGeom>
          <a:noFill/>
        </p:spPr>
      </p:pic>
      <p:sp>
        <p:nvSpPr>
          <p:cNvPr id="8" name="Rounded Rectangle 7"/>
          <p:cNvSpPr/>
          <p:nvPr/>
        </p:nvSpPr>
        <p:spPr>
          <a:xfrm>
            <a:off x="6213722" y="2212777"/>
            <a:ext cx="2715996" cy="214491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rtl="1"/>
            <a:r>
              <a:rPr lang="fa-IR" sz="2800" dirty="0" smtClean="0">
                <a:solidFill>
                  <a:srgbClr val="FFFF00"/>
                </a:solidFill>
                <a:cs typeface="B Traffic" pitchFamily="2" charset="-78"/>
              </a:rPr>
              <a:t>1 - قیام</a:t>
            </a:r>
          </a:p>
          <a:p>
            <a:pPr algn="ctr" rtl="1"/>
            <a:r>
              <a:rPr lang="fa-IR" sz="2800" dirty="0" smtClean="0">
                <a:solidFill>
                  <a:srgbClr val="FFFF00"/>
                </a:solidFill>
                <a:cs typeface="B Traffic" pitchFamily="2" charset="-78"/>
              </a:rPr>
              <a:t>زیدبن علی</a:t>
            </a:r>
            <a:r>
              <a:rPr lang="fa-IR" sz="2000" dirty="0" smtClean="0">
                <a:solidFill>
                  <a:srgbClr val="FFFF00"/>
                </a:solidFill>
                <a:cs typeface="B Traffic" pitchFamily="2" charset="-78"/>
              </a:rPr>
              <a:t>(ع)</a:t>
            </a:r>
            <a:endParaRPr lang="fa-IR" sz="2800" dirty="0" smtClean="0">
              <a:solidFill>
                <a:srgbClr val="FFFF00"/>
              </a:solidFill>
              <a:cs typeface="B Traffic" pitchFamily="2" charset="-78"/>
            </a:endParaRPr>
          </a:p>
        </p:txBody>
      </p:sp>
      <p:grpSp>
        <p:nvGrpSpPr>
          <p:cNvPr id="9" name="Group 8"/>
          <p:cNvGrpSpPr/>
          <p:nvPr/>
        </p:nvGrpSpPr>
        <p:grpSpPr>
          <a:xfrm>
            <a:off x="71406" y="1571612"/>
            <a:ext cx="6215820" cy="1144436"/>
            <a:chOff x="0" y="0"/>
            <a:chExt cx="6215820" cy="1144436"/>
          </a:xfrm>
        </p:grpSpPr>
        <p:sp>
          <p:nvSpPr>
            <p:cNvPr id="10" name="Rounded Rectangle 9"/>
            <p:cNvSpPr/>
            <p:nvPr/>
          </p:nvSpPr>
          <p:spPr>
            <a:xfrm>
              <a:off x="0" y="0"/>
              <a:ext cx="6215820" cy="1144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11" name="Rounded Rectangle 4"/>
            <p:cNvSpPr/>
            <p:nvPr/>
          </p:nvSpPr>
          <p:spPr>
            <a:xfrm>
              <a:off x="33519" y="33519"/>
              <a:ext cx="4846985"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chemeClr val="tx1"/>
                  </a:solidFill>
                  <a:cs typeface="B Traffic" pitchFamily="2" charset="-78"/>
                </a:rPr>
                <a:t> فرزند امام سجاد</a:t>
              </a:r>
              <a:r>
                <a:rPr lang="fa-IR" sz="1600" kern="1200" dirty="0" smtClean="0">
                  <a:solidFill>
                    <a:schemeClr val="tx1"/>
                  </a:solidFill>
                  <a:cs typeface="B Traffic" pitchFamily="2" charset="-78"/>
                </a:rPr>
                <a:t>(ع) </a:t>
              </a:r>
              <a:r>
                <a:rPr lang="fa-IR" sz="2800" kern="1200" dirty="0" smtClean="0">
                  <a:solidFill>
                    <a:schemeClr val="tx1"/>
                  </a:solidFill>
                  <a:cs typeface="B Traffic" pitchFamily="2" charset="-78"/>
                </a:rPr>
                <a:t>که پانزده سال تحت هدایت پدرش بود.</a:t>
              </a:r>
              <a:endParaRPr lang="en-US" sz="2800" kern="1200" dirty="0">
                <a:solidFill>
                  <a:schemeClr val="tx1"/>
                </a:solidFill>
                <a:cs typeface="B Traffic" pitchFamily="2" charset="-78"/>
              </a:endParaRPr>
            </a:p>
          </p:txBody>
        </p:sp>
      </p:grpSp>
      <p:grpSp>
        <p:nvGrpSpPr>
          <p:cNvPr id="12" name="Group 11"/>
          <p:cNvGrpSpPr/>
          <p:nvPr/>
        </p:nvGrpSpPr>
        <p:grpSpPr>
          <a:xfrm>
            <a:off x="535574" y="2874998"/>
            <a:ext cx="6215820" cy="1144436"/>
            <a:chOff x="464168" y="1303386"/>
            <a:chExt cx="6215820" cy="1144436"/>
          </a:xfrm>
        </p:grpSpPr>
        <p:sp>
          <p:nvSpPr>
            <p:cNvPr id="13" name="Rounded Rectangle 12"/>
            <p:cNvSpPr/>
            <p:nvPr/>
          </p:nvSpPr>
          <p:spPr>
            <a:xfrm>
              <a:off x="464168" y="1303386"/>
              <a:ext cx="6215820" cy="1144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10000"/>
              </a:schemeClr>
            </a:fillRef>
            <a:effectRef idx="0">
              <a:schemeClr val="accent3">
                <a:alpha val="90000"/>
                <a:hueOff val="0"/>
                <a:satOff val="0"/>
                <a:lumOff val="0"/>
                <a:alphaOff val="-10000"/>
              </a:schemeClr>
            </a:effectRef>
            <a:fontRef idx="minor">
              <a:schemeClr val="lt1"/>
            </a:fontRef>
          </p:style>
        </p:sp>
        <p:sp>
          <p:nvSpPr>
            <p:cNvPr id="14" name="Rounded Rectangle 6"/>
            <p:cNvSpPr/>
            <p:nvPr/>
          </p:nvSpPr>
          <p:spPr>
            <a:xfrm>
              <a:off x="497687" y="1336905"/>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chemeClr val="tx1"/>
                  </a:solidFill>
                  <a:cs typeface="B Traffic" pitchFamily="2" charset="-78"/>
                </a:rPr>
                <a:t> شریف ترین فرزند امام سجاد بعد از برادرش امام باقر</a:t>
              </a:r>
              <a:r>
                <a:rPr lang="fa-IR" sz="1800" kern="1200" dirty="0" smtClean="0">
                  <a:solidFill>
                    <a:schemeClr val="tx1"/>
                  </a:solidFill>
                  <a:cs typeface="B Traffic" pitchFamily="2" charset="-78"/>
                </a:rPr>
                <a:t>(ع)</a:t>
              </a:r>
              <a:endParaRPr lang="en-US" sz="2800" kern="1200" dirty="0">
                <a:solidFill>
                  <a:schemeClr val="tx1"/>
                </a:solidFill>
                <a:cs typeface="B Traffic" pitchFamily="2" charset="-78"/>
              </a:endParaRPr>
            </a:p>
          </p:txBody>
        </p:sp>
      </p:grpSp>
      <p:grpSp>
        <p:nvGrpSpPr>
          <p:cNvPr id="15" name="Group 14"/>
          <p:cNvGrpSpPr/>
          <p:nvPr/>
        </p:nvGrpSpPr>
        <p:grpSpPr>
          <a:xfrm>
            <a:off x="999742" y="4178384"/>
            <a:ext cx="6215820" cy="1144436"/>
            <a:chOff x="928336" y="2606772"/>
            <a:chExt cx="6215820" cy="1144436"/>
          </a:xfrm>
        </p:grpSpPr>
        <p:sp>
          <p:nvSpPr>
            <p:cNvPr id="16" name="Rounded Rectangle 15"/>
            <p:cNvSpPr/>
            <p:nvPr/>
          </p:nvSpPr>
          <p:spPr>
            <a:xfrm>
              <a:off x="928336" y="2606772"/>
              <a:ext cx="6215820" cy="1144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sp>
        <p:sp>
          <p:nvSpPr>
            <p:cNvPr id="17" name="Rounded Rectangle 8"/>
            <p:cNvSpPr/>
            <p:nvPr/>
          </p:nvSpPr>
          <p:spPr>
            <a:xfrm>
              <a:off x="961855" y="2640291"/>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chemeClr val="tx1"/>
                  </a:solidFill>
                  <a:cs typeface="B Traffic" pitchFamily="2" charset="-78"/>
                </a:rPr>
                <a:t> اعتراض و مقاومت در برابر مفاسد اجتماعی امویان</a:t>
              </a:r>
              <a:endParaRPr lang="en-US" sz="2800" kern="1200" dirty="0">
                <a:solidFill>
                  <a:schemeClr val="tx1"/>
                </a:solidFill>
                <a:cs typeface="B Traffic" pitchFamily="2" charset="-78"/>
              </a:endParaRPr>
            </a:p>
          </p:txBody>
        </p:sp>
      </p:grpSp>
      <p:grpSp>
        <p:nvGrpSpPr>
          <p:cNvPr id="18" name="Group 17"/>
          <p:cNvGrpSpPr/>
          <p:nvPr/>
        </p:nvGrpSpPr>
        <p:grpSpPr>
          <a:xfrm>
            <a:off x="142844" y="5429264"/>
            <a:ext cx="4786314" cy="1144436"/>
            <a:chOff x="1392505" y="3910158"/>
            <a:chExt cx="6215820" cy="1144436"/>
          </a:xfrm>
        </p:grpSpPr>
        <p:sp>
          <p:nvSpPr>
            <p:cNvPr id="19" name="Rounded Rectangle 18"/>
            <p:cNvSpPr/>
            <p:nvPr/>
          </p:nvSpPr>
          <p:spPr>
            <a:xfrm>
              <a:off x="1392505" y="3910158"/>
              <a:ext cx="6215820" cy="1144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30000"/>
              </a:schemeClr>
            </a:fillRef>
            <a:effectRef idx="0">
              <a:schemeClr val="accent3">
                <a:alpha val="90000"/>
                <a:hueOff val="0"/>
                <a:satOff val="0"/>
                <a:lumOff val="0"/>
                <a:alphaOff val="-30000"/>
              </a:schemeClr>
            </a:effectRef>
            <a:fontRef idx="minor">
              <a:schemeClr val="lt1"/>
            </a:fontRef>
          </p:style>
        </p:sp>
        <p:sp>
          <p:nvSpPr>
            <p:cNvPr id="20" name="Rounded Rectangle 10"/>
            <p:cNvSpPr/>
            <p:nvPr/>
          </p:nvSpPr>
          <p:spPr>
            <a:xfrm>
              <a:off x="1426024" y="3943677"/>
              <a:ext cx="5996753"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chemeClr val="tx1"/>
                  </a:solidFill>
                  <a:cs typeface="B Traffic" pitchFamily="2" charset="-78"/>
                </a:rPr>
                <a:t> زید در صدد قیام علیه امویان برآمد که برادرش او را منع کرد.</a:t>
              </a:r>
              <a:endParaRPr lang="en-US" sz="2800" kern="1200" dirty="0">
                <a:solidFill>
                  <a:schemeClr val="tx1"/>
                </a:solidFill>
                <a:cs typeface="B Traffic" pitchFamily="2" charset="-78"/>
              </a:endParaRPr>
            </a:p>
          </p:txBody>
        </p:sp>
      </p:grpSp>
      <p:grpSp>
        <p:nvGrpSpPr>
          <p:cNvPr id="21" name="Group 20"/>
          <p:cNvGrpSpPr/>
          <p:nvPr/>
        </p:nvGrpSpPr>
        <p:grpSpPr>
          <a:xfrm>
            <a:off x="4786314" y="5429264"/>
            <a:ext cx="4143404" cy="1144436"/>
            <a:chOff x="1856673" y="5213545"/>
            <a:chExt cx="6215820" cy="1144436"/>
          </a:xfrm>
        </p:grpSpPr>
        <p:sp>
          <p:nvSpPr>
            <p:cNvPr id="22" name="Rounded Rectangle 21"/>
            <p:cNvSpPr/>
            <p:nvPr/>
          </p:nvSpPr>
          <p:spPr>
            <a:xfrm>
              <a:off x="1856673" y="5213545"/>
              <a:ext cx="6215820" cy="1144436"/>
            </a:xfrm>
            <a:prstGeom prst="roundRect">
              <a:avLst>
                <a:gd name="adj" fmla="val 10000"/>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sp>
          <p:nvSpPr>
            <p:cNvPr id="23" name="Rounded Rectangle 12"/>
            <p:cNvSpPr/>
            <p:nvPr/>
          </p:nvSpPr>
          <p:spPr>
            <a:xfrm>
              <a:off x="1890193" y="5247064"/>
              <a:ext cx="6083637"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tx1"/>
                  </a:solidFill>
                  <a:cs typeface="B Traffic" pitchFamily="2" charset="-78"/>
                </a:rPr>
                <a:t> دعوت کوفیان از زید برای قیام در یکی از سفرهای زید به کوفه و فریب خوردن او</a:t>
              </a:r>
              <a:endParaRPr lang="en-US" sz="2400" kern="1200" dirty="0">
                <a:solidFill>
                  <a:schemeClr val="tx1"/>
                </a:solidFill>
                <a:cs typeface="B Traffic" pitchFamily="2" charset="-78"/>
              </a:endParaRPr>
            </a:p>
          </p:txBody>
        </p:sp>
      </p:grpSp>
      <p:grpSp>
        <p:nvGrpSpPr>
          <p:cNvPr id="24" name="Group 23"/>
          <p:cNvGrpSpPr/>
          <p:nvPr/>
        </p:nvGrpSpPr>
        <p:grpSpPr>
          <a:xfrm>
            <a:off x="5543342" y="2407686"/>
            <a:ext cx="743883" cy="743883"/>
            <a:chOff x="5471936" y="836074"/>
            <a:chExt cx="743883" cy="743883"/>
          </a:xfrm>
        </p:grpSpPr>
        <p:sp>
          <p:nvSpPr>
            <p:cNvPr id="25" name="Down Arrow 24"/>
            <p:cNvSpPr/>
            <p:nvPr/>
          </p:nvSpPr>
          <p:spPr>
            <a:xfrm>
              <a:off x="5471936" y="836074"/>
              <a:ext cx="743883" cy="743883"/>
            </a:xfrm>
            <a:prstGeom prst="downArrow">
              <a:avLst>
                <a:gd name="adj1" fmla="val 55000"/>
                <a:gd name="adj2" fmla="val 45000"/>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6" name="Down Arrow 14"/>
            <p:cNvSpPr/>
            <p:nvPr/>
          </p:nvSpPr>
          <p:spPr>
            <a:xfrm>
              <a:off x="5639310" y="836074"/>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27" name="Group 26"/>
          <p:cNvGrpSpPr/>
          <p:nvPr/>
        </p:nvGrpSpPr>
        <p:grpSpPr>
          <a:xfrm>
            <a:off x="6007510" y="3711072"/>
            <a:ext cx="743883" cy="743883"/>
            <a:chOff x="5936104" y="2139460"/>
            <a:chExt cx="743883" cy="743883"/>
          </a:xfrm>
        </p:grpSpPr>
        <p:sp>
          <p:nvSpPr>
            <p:cNvPr id="28" name="Down Arrow 27"/>
            <p:cNvSpPr/>
            <p:nvPr/>
          </p:nvSpPr>
          <p:spPr>
            <a:xfrm>
              <a:off x="5936104" y="2139460"/>
              <a:ext cx="743883" cy="743883"/>
            </a:xfrm>
            <a:prstGeom prst="downArrow">
              <a:avLst>
                <a:gd name="adj1" fmla="val 55000"/>
                <a:gd name="adj2" fmla="val 45000"/>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13333"/>
              </a:schemeClr>
            </a:fillRef>
            <a:effectRef idx="0">
              <a:schemeClr val="accent3">
                <a:alpha val="90000"/>
                <a:tint val="40000"/>
                <a:hueOff val="0"/>
                <a:satOff val="0"/>
                <a:lumOff val="0"/>
                <a:alphaOff val="-13333"/>
              </a:schemeClr>
            </a:effectRef>
            <a:fontRef idx="minor">
              <a:schemeClr val="dk1">
                <a:hueOff val="0"/>
                <a:satOff val="0"/>
                <a:lumOff val="0"/>
                <a:alphaOff val="0"/>
              </a:schemeClr>
            </a:fontRef>
          </p:style>
        </p:sp>
        <p:sp>
          <p:nvSpPr>
            <p:cNvPr id="29" name="Down Arrow 16"/>
            <p:cNvSpPr/>
            <p:nvPr/>
          </p:nvSpPr>
          <p:spPr>
            <a:xfrm>
              <a:off x="6103478" y="2139460"/>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30" name="Group 29"/>
          <p:cNvGrpSpPr/>
          <p:nvPr/>
        </p:nvGrpSpPr>
        <p:grpSpPr>
          <a:xfrm>
            <a:off x="6357918" y="4756819"/>
            <a:ext cx="743883" cy="743883"/>
            <a:chOff x="6400273" y="3423773"/>
            <a:chExt cx="743883" cy="743883"/>
          </a:xfrm>
        </p:grpSpPr>
        <p:sp>
          <p:nvSpPr>
            <p:cNvPr id="31" name="Down Arrow 30"/>
            <p:cNvSpPr/>
            <p:nvPr/>
          </p:nvSpPr>
          <p:spPr>
            <a:xfrm>
              <a:off x="6400273" y="3423773"/>
              <a:ext cx="743883" cy="743883"/>
            </a:xfrm>
            <a:prstGeom prst="downArrow">
              <a:avLst>
                <a:gd name="adj1" fmla="val 55000"/>
                <a:gd name="adj2" fmla="val 45000"/>
              </a:avLst>
            </a:prstGeom>
          </p:spPr>
          <p:style>
            <a:lnRef idx="2">
              <a:schemeClr val="accent3">
                <a:alpha val="90000"/>
                <a:tint val="40000"/>
                <a:hueOff val="0"/>
                <a:satOff val="0"/>
                <a:lumOff val="0"/>
                <a:alphaOff val="0"/>
              </a:schemeClr>
            </a:lnRef>
            <a:fillRef idx="1">
              <a:schemeClr val="accent3">
                <a:alpha val="90000"/>
                <a:tint val="40000"/>
                <a:hueOff val="0"/>
                <a:satOff val="0"/>
                <a:lumOff val="0"/>
                <a:alphaOff val="-26667"/>
              </a:schemeClr>
            </a:fillRef>
            <a:effectRef idx="0">
              <a:schemeClr val="accent3">
                <a:alpha val="90000"/>
                <a:tint val="40000"/>
                <a:hueOff val="0"/>
                <a:satOff val="0"/>
                <a:lumOff val="0"/>
                <a:alphaOff val="-26667"/>
              </a:schemeClr>
            </a:effectRef>
            <a:fontRef idx="minor">
              <a:schemeClr val="dk1">
                <a:hueOff val="0"/>
                <a:satOff val="0"/>
                <a:lumOff val="0"/>
                <a:alphaOff val="0"/>
              </a:schemeClr>
            </a:fontRef>
          </p:style>
        </p:sp>
        <p:sp>
          <p:nvSpPr>
            <p:cNvPr id="32" name="Down Arrow 18"/>
            <p:cNvSpPr/>
            <p:nvPr/>
          </p:nvSpPr>
          <p:spPr>
            <a:xfrm>
              <a:off x="6567647" y="3423773"/>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6"/>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ppt_x</p:attrName>
                                        </p:attrNameLst>
                                      </p:cBhvr>
                                      <p:tavLst>
                                        <p:tav tm="0">
                                          <p:val>
                                            <p:strVal val="#ppt_x-.2"/>
                                          </p:val>
                                        </p:tav>
                                        <p:tav tm="100000">
                                          <p:val>
                                            <p:strVal val="#ppt_x"/>
                                          </p:val>
                                        </p:tav>
                                      </p:tavLst>
                                    </p:anim>
                                    <p:anim calcmode="lin" valueType="num">
                                      <p:cBhvr>
                                        <p:cTn id="3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 calcmode="lin" valueType="num">
                                      <p:cBhvr>
                                        <p:cTn id="47"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Horizontal)">
                                      <p:cBhvr>
                                        <p:cTn id="53" dur="500"/>
                                        <p:tgtEl>
                                          <p:spTgt spid="15"/>
                                        </p:tgtEl>
                                      </p:cBhvr>
                                    </p:animEffect>
                                  </p:childTnLst>
                                </p:cTn>
                              </p:par>
                              <p:par>
                                <p:cTn id="54" presetID="16" presetClass="entr" presetSubtype="26"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Horizontal)">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48" presetClass="entr" presetSubtype="0" accel="5000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21"/>
                                        </p:tgtEl>
                                        <p:attrNameLst>
                                          <p:attrName>ppt_y</p:attrName>
                                        </p:attrNameLst>
                                      </p:cBhvr>
                                      <p:tavLst>
                                        <p:tav tm="0">
                                          <p:val>
                                            <p:strVal val="#ppt_y"/>
                                          </p:val>
                                        </p:tav>
                                        <p:tav tm="100000">
                                          <p:val>
                                            <p:strVal val="#ppt_y"/>
                                          </p:val>
                                        </p:tav>
                                      </p:tavLst>
                                    </p:anim>
                                    <p:animEffect transition="in" filter="fade">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 calcmode="lin" valueType="num">
                                      <p:cBhvr>
                                        <p:cTn id="71" dur="500" fill="hold"/>
                                        <p:tgtEl>
                                          <p:spTgt spid="18"/>
                                        </p:tgtEl>
                                        <p:attrNameLst>
                                          <p:attrName>style.rotation</p:attrName>
                                        </p:attrNameLst>
                                      </p:cBhvr>
                                      <p:tavLst>
                                        <p:tav tm="0">
                                          <p:val>
                                            <p:fltVal val="360"/>
                                          </p:val>
                                        </p:tav>
                                        <p:tav tm="100000">
                                          <p:val>
                                            <p:fltVal val="0"/>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35753" y="250009"/>
            <a:ext cx="6215820" cy="1144436"/>
            <a:chOff x="0" y="0"/>
            <a:chExt cx="6215820" cy="1144436"/>
          </a:xfrm>
        </p:grpSpPr>
        <p:sp>
          <p:nvSpPr>
            <p:cNvPr id="56" name="Rounded Rectangle 55"/>
            <p:cNvSpPr/>
            <p:nvPr/>
          </p:nvSpPr>
          <p:spPr>
            <a:xfrm>
              <a:off x="0" y="0"/>
              <a:ext cx="6215820" cy="1144436"/>
            </a:xfrm>
            <a:prstGeom prst="roundRect">
              <a:avLst>
                <a:gd name="adj" fmla="val 10000"/>
              </a:avLst>
            </a:pr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57" name="Rounded Rectangle 4"/>
            <p:cNvSpPr/>
            <p:nvPr/>
          </p:nvSpPr>
          <p:spPr>
            <a:xfrm>
              <a:off x="33519" y="33519"/>
              <a:ext cx="4846985"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tx1"/>
                  </a:solidFill>
                  <a:cs typeface="B Traffic" pitchFamily="2" charset="-78"/>
                </a:rPr>
                <a:t> حمایت گروههای گوناگون شیعی و غیرشیعی کوفه، پیروان معتزله و برخی محدثان و فقهای کوفه مانند ابوحنیفه از او</a:t>
              </a:r>
              <a:endParaRPr lang="en-US" sz="2400" kern="1200" dirty="0">
                <a:solidFill>
                  <a:schemeClr val="tx1"/>
                </a:solidFill>
                <a:cs typeface="B Traffic" pitchFamily="2" charset="-78"/>
              </a:endParaRPr>
            </a:p>
          </p:txBody>
        </p:sp>
      </p:grpSp>
      <p:grpSp>
        <p:nvGrpSpPr>
          <p:cNvPr id="32" name="Group 31"/>
          <p:cNvGrpSpPr/>
          <p:nvPr/>
        </p:nvGrpSpPr>
        <p:grpSpPr>
          <a:xfrm>
            <a:off x="832901" y="1471084"/>
            <a:ext cx="6215820" cy="1144436"/>
            <a:chOff x="464168" y="1303386"/>
            <a:chExt cx="6215820" cy="1144436"/>
          </a:xfrm>
        </p:grpSpPr>
        <p:sp>
          <p:nvSpPr>
            <p:cNvPr id="54" name="Rounded Rectangle 53"/>
            <p:cNvSpPr/>
            <p:nvPr/>
          </p:nvSpPr>
          <p:spPr>
            <a:xfrm>
              <a:off x="464168" y="1303386"/>
              <a:ext cx="6215820" cy="1144436"/>
            </a:xfrm>
            <a:prstGeom prst="roundRect">
              <a:avLst>
                <a:gd name="adj" fmla="val 10000"/>
              </a:avLst>
            </a:prstGeom>
          </p:spPr>
          <p:style>
            <a:lnRef idx="2">
              <a:schemeClr val="lt1">
                <a:hueOff val="0"/>
                <a:satOff val="0"/>
                <a:lumOff val="0"/>
                <a:alphaOff val="0"/>
              </a:schemeClr>
            </a:lnRef>
            <a:fillRef idx="1">
              <a:schemeClr val="accent2">
                <a:alpha val="90000"/>
                <a:hueOff val="0"/>
                <a:satOff val="0"/>
                <a:lumOff val="0"/>
                <a:alphaOff val="-10000"/>
              </a:schemeClr>
            </a:fillRef>
            <a:effectRef idx="0">
              <a:schemeClr val="accent2">
                <a:alpha val="90000"/>
                <a:hueOff val="0"/>
                <a:satOff val="0"/>
                <a:lumOff val="0"/>
                <a:alphaOff val="-10000"/>
              </a:schemeClr>
            </a:effectRef>
            <a:fontRef idx="minor">
              <a:schemeClr val="lt1"/>
            </a:fontRef>
          </p:style>
        </p:sp>
        <p:sp>
          <p:nvSpPr>
            <p:cNvPr id="55" name="Rounded Rectangle 6"/>
            <p:cNvSpPr/>
            <p:nvPr/>
          </p:nvSpPr>
          <p:spPr>
            <a:xfrm>
              <a:off x="497687" y="1336905"/>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400" kern="1200" dirty="0" smtClean="0">
                  <a:solidFill>
                    <a:schemeClr val="tx1"/>
                  </a:solidFill>
                  <a:cs typeface="B Traffic" pitchFamily="2" charset="-78"/>
                </a:rPr>
                <a:t> رها کردن زید توسط بزرگان کوفه به دلیل پاسخ مبهم او درباره ی شیخین</a:t>
              </a:r>
              <a:endParaRPr lang="en-US" sz="2400" kern="1200" dirty="0">
                <a:solidFill>
                  <a:schemeClr val="tx1"/>
                </a:solidFill>
                <a:cs typeface="B Traffic" pitchFamily="2" charset="-78"/>
              </a:endParaRPr>
            </a:p>
          </p:txBody>
        </p:sp>
      </p:grpSp>
      <p:grpSp>
        <p:nvGrpSpPr>
          <p:cNvPr id="33" name="Group 32"/>
          <p:cNvGrpSpPr/>
          <p:nvPr/>
        </p:nvGrpSpPr>
        <p:grpSpPr>
          <a:xfrm>
            <a:off x="1464089" y="2856781"/>
            <a:ext cx="6215820" cy="1144436"/>
            <a:chOff x="928336" y="2606772"/>
            <a:chExt cx="6215820" cy="1144436"/>
          </a:xfrm>
        </p:grpSpPr>
        <p:sp>
          <p:nvSpPr>
            <p:cNvPr id="52" name="Rounded Rectangle 51"/>
            <p:cNvSpPr/>
            <p:nvPr/>
          </p:nvSpPr>
          <p:spPr>
            <a:xfrm>
              <a:off x="928336" y="2606772"/>
              <a:ext cx="6215820" cy="1144436"/>
            </a:xfrm>
            <a:prstGeom prst="roundRect">
              <a:avLst>
                <a:gd name="adj" fmla="val 10000"/>
              </a:avLst>
            </a:prstGeom>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53" name="Rounded Rectangle 8"/>
            <p:cNvSpPr/>
            <p:nvPr/>
          </p:nvSpPr>
          <p:spPr>
            <a:xfrm>
              <a:off x="961855" y="2640291"/>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400" kern="1200" dirty="0" smtClean="0">
                  <a:solidFill>
                    <a:schemeClr val="tx1"/>
                  </a:solidFill>
                  <a:cs typeface="B Traffic" pitchFamily="2" charset="-78"/>
                </a:rPr>
                <a:t> او معتقد بود خاندان رسول خدا به امامت شایسته تر بودند که از آنها گرفتند.</a:t>
              </a:r>
              <a:endParaRPr lang="en-US" sz="2400" kern="1200" dirty="0">
                <a:solidFill>
                  <a:schemeClr val="tx1"/>
                </a:solidFill>
                <a:cs typeface="B Traffic" pitchFamily="2" charset="-78"/>
              </a:endParaRPr>
            </a:p>
          </p:txBody>
        </p:sp>
      </p:grpSp>
      <p:grpSp>
        <p:nvGrpSpPr>
          <p:cNvPr id="34" name="Group 33"/>
          <p:cNvGrpSpPr/>
          <p:nvPr/>
        </p:nvGrpSpPr>
        <p:grpSpPr>
          <a:xfrm>
            <a:off x="1928258" y="4160167"/>
            <a:ext cx="6215820" cy="1144436"/>
            <a:chOff x="1392505" y="3910158"/>
            <a:chExt cx="6215820" cy="1144436"/>
          </a:xfrm>
        </p:grpSpPr>
        <p:sp>
          <p:nvSpPr>
            <p:cNvPr id="50" name="Rounded Rectangle 49"/>
            <p:cNvSpPr/>
            <p:nvPr/>
          </p:nvSpPr>
          <p:spPr>
            <a:xfrm>
              <a:off x="1392505" y="3910158"/>
              <a:ext cx="6215820" cy="1144436"/>
            </a:xfrm>
            <a:prstGeom prst="roundRect">
              <a:avLst>
                <a:gd name="adj" fmla="val 10000"/>
              </a:avLst>
            </a:prstGeom>
          </p:spPr>
          <p:style>
            <a:lnRef idx="2">
              <a:schemeClr val="lt1">
                <a:hueOff val="0"/>
                <a:satOff val="0"/>
                <a:lumOff val="0"/>
                <a:alphaOff val="0"/>
              </a:schemeClr>
            </a:lnRef>
            <a:fillRef idx="1">
              <a:schemeClr val="accent2">
                <a:alpha val="90000"/>
                <a:hueOff val="0"/>
                <a:satOff val="0"/>
                <a:lumOff val="0"/>
                <a:alphaOff val="-30000"/>
              </a:schemeClr>
            </a:fillRef>
            <a:effectRef idx="0">
              <a:schemeClr val="accent2">
                <a:alpha val="90000"/>
                <a:hueOff val="0"/>
                <a:satOff val="0"/>
                <a:lumOff val="0"/>
                <a:alphaOff val="-30000"/>
              </a:schemeClr>
            </a:effectRef>
            <a:fontRef idx="minor">
              <a:schemeClr val="lt1"/>
            </a:fontRef>
          </p:style>
        </p:sp>
        <p:sp>
          <p:nvSpPr>
            <p:cNvPr id="51" name="Rounded Rectangle 10"/>
            <p:cNvSpPr/>
            <p:nvPr/>
          </p:nvSpPr>
          <p:spPr>
            <a:xfrm>
              <a:off x="1426024" y="3943677"/>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800" kern="1200" dirty="0" smtClean="0">
                  <a:solidFill>
                    <a:schemeClr val="tx1"/>
                  </a:solidFill>
                  <a:cs typeface="B Traffic" pitchFamily="2" charset="-78"/>
                </a:rPr>
                <a:t> این دسته از کوفیان صادقین</a:t>
              </a:r>
              <a:r>
                <a:rPr lang="fa-IR" kern="1200" dirty="0" smtClean="0">
                  <a:solidFill>
                    <a:schemeClr val="tx1"/>
                  </a:solidFill>
                  <a:cs typeface="B Traffic" pitchFamily="2" charset="-78"/>
                </a:rPr>
                <a:t>(ع) </a:t>
              </a:r>
              <a:r>
                <a:rPr lang="fa-IR" sz="2800" kern="1200" dirty="0" smtClean="0">
                  <a:solidFill>
                    <a:schemeClr val="tx1"/>
                  </a:solidFill>
                  <a:cs typeface="B Traffic" pitchFamily="2" charset="-78"/>
                </a:rPr>
                <a:t>را برای امامت شایسته تر از زید می‌دانستند.</a:t>
              </a:r>
              <a:endParaRPr lang="en-US" sz="2800" kern="1200" dirty="0">
                <a:solidFill>
                  <a:schemeClr val="tx1"/>
                </a:solidFill>
                <a:cs typeface="B Traffic" pitchFamily="2" charset="-78"/>
              </a:endParaRPr>
            </a:p>
          </p:txBody>
        </p:sp>
      </p:grpSp>
      <p:grpSp>
        <p:nvGrpSpPr>
          <p:cNvPr id="35" name="Group 34"/>
          <p:cNvGrpSpPr/>
          <p:nvPr/>
        </p:nvGrpSpPr>
        <p:grpSpPr>
          <a:xfrm>
            <a:off x="2392426" y="5463554"/>
            <a:ext cx="6215820" cy="1144436"/>
            <a:chOff x="1856673" y="5213545"/>
            <a:chExt cx="6215820" cy="1144436"/>
          </a:xfrm>
        </p:grpSpPr>
        <p:sp>
          <p:nvSpPr>
            <p:cNvPr id="48" name="Rounded Rectangle 47"/>
            <p:cNvSpPr/>
            <p:nvPr/>
          </p:nvSpPr>
          <p:spPr>
            <a:xfrm>
              <a:off x="1856673" y="5213545"/>
              <a:ext cx="6215820" cy="1144436"/>
            </a:xfrm>
            <a:prstGeom prst="roundRect">
              <a:avLst>
                <a:gd name="adj" fmla="val 10000"/>
              </a:avLst>
            </a:pr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49" name="Rounded Rectangle 12"/>
            <p:cNvSpPr/>
            <p:nvPr/>
          </p:nvSpPr>
          <p:spPr>
            <a:xfrm>
              <a:off x="1890192" y="5247064"/>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400" kern="1200" dirty="0" smtClean="0">
                  <a:solidFill>
                    <a:schemeClr val="tx1"/>
                  </a:solidFill>
                  <a:cs typeface="B Traffic" pitchFamily="2" charset="-78"/>
                </a:rPr>
                <a:t> زید به آنها لقب رافضه داد.</a:t>
              </a:r>
              <a:endParaRPr lang="en-US" sz="2400" kern="1200" dirty="0">
                <a:solidFill>
                  <a:schemeClr val="tx1"/>
                </a:solidFill>
                <a:cs typeface="B Traffic" pitchFamily="2" charset="-78"/>
              </a:endParaRPr>
            </a:p>
          </p:txBody>
        </p:sp>
      </p:grpSp>
      <p:grpSp>
        <p:nvGrpSpPr>
          <p:cNvPr id="36" name="Group 35"/>
          <p:cNvGrpSpPr/>
          <p:nvPr/>
        </p:nvGrpSpPr>
        <p:grpSpPr>
          <a:xfrm>
            <a:off x="6007689" y="1086083"/>
            <a:ext cx="743883" cy="743883"/>
            <a:chOff x="5471936" y="836074"/>
            <a:chExt cx="743883" cy="743883"/>
          </a:xfrm>
        </p:grpSpPr>
        <p:sp>
          <p:nvSpPr>
            <p:cNvPr id="46" name="Down Arrow 45"/>
            <p:cNvSpPr/>
            <p:nvPr/>
          </p:nvSpPr>
          <p:spPr>
            <a:xfrm>
              <a:off x="5471936" y="836074"/>
              <a:ext cx="743883" cy="743883"/>
            </a:xfrm>
            <a:prstGeom prst="downArrow">
              <a:avLst>
                <a:gd name="adj1" fmla="val 55000"/>
                <a:gd name="adj2" fmla="val 45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7" name="Down Arrow 14"/>
            <p:cNvSpPr/>
            <p:nvPr/>
          </p:nvSpPr>
          <p:spPr>
            <a:xfrm>
              <a:off x="5639310" y="836074"/>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37" name="Group 36"/>
          <p:cNvGrpSpPr/>
          <p:nvPr/>
        </p:nvGrpSpPr>
        <p:grpSpPr>
          <a:xfrm>
            <a:off x="6471857" y="2389469"/>
            <a:ext cx="743883" cy="743883"/>
            <a:chOff x="5936104" y="2139460"/>
            <a:chExt cx="743883" cy="743883"/>
          </a:xfrm>
        </p:grpSpPr>
        <p:sp>
          <p:nvSpPr>
            <p:cNvPr id="44" name="Down Arrow 43"/>
            <p:cNvSpPr/>
            <p:nvPr/>
          </p:nvSpPr>
          <p:spPr>
            <a:xfrm>
              <a:off x="5936104" y="2139460"/>
              <a:ext cx="743883" cy="743883"/>
            </a:xfrm>
            <a:prstGeom prst="downArrow">
              <a:avLst>
                <a:gd name="adj1" fmla="val 55000"/>
                <a:gd name="adj2" fmla="val 45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13333"/>
              </a:schemeClr>
            </a:fillRef>
            <a:effectRef idx="0">
              <a:schemeClr val="accent2">
                <a:alpha val="90000"/>
                <a:tint val="40000"/>
                <a:hueOff val="0"/>
                <a:satOff val="0"/>
                <a:lumOff val="0"/>
                <a:alphaOff val="-13333"/>
              </a:schemeClr>
            </a:effectRef>
            <a:fontRef idx="minor">
              <a:schemeClr val="dk1">
                <a:hueOff val="0"/>
                <a:satOff val="0"/>
                <a:lumOff val="0"/>
                <a:alphaOff val="0"/>
              </a:schemeClr>
            </a:fontRef>
          </p:style>
        </p:sp>
        <p:sp>
          <p:nvSpPr>
            <p:cNvPr id="45" name="Down Arrow 16"/>
            <p:cNvSpPr/>
            <p:nvPr/>
          </p:nvSpPr>
          <p:spPr>
            <a:xfrm>
              <a:off x="6103478" y="2139460"/>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38" name="Group 37"/>
          <p:cNvGrpSpPr/>
          <p:nvPr/>
        </p:nvGrpSpPr>
        <p:grpSpPr>
          <a:xfrm>
            <a:off x="6936026" y="3673782"/>
            <a:ext cx="743883" cy="743883"/>
            <a:chOff x="6400273" y="3423773"/>
            <a:chExt cx="743883" cy="743883"/>
          </a:xfrm>
        </p:grpSpPr>
        <p:sp>
          <p:nvSpPr>
            <p:cNvPr id="42" name="Down Arrow 41"/>
            <p:cNvSpPr/>
            <p:nvPr/>
          </p:nvSpPr>
          <p:spPr>
            <a:xfrm>
              <a:off x="6400273" y="3423773"/>
              <a:ext cx="743883" cy="743883"/>
            </a:xfrm>
            <a:prstGeom prst="downArrow">
              <a:avLst>
                <a:gd name="adj1" fmla="val 55000"/>
                <a:gd name="adj2" fmla="val 45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26667"/>
              </a:schemeClr>
            </a:fillRef>
            <a:effectRef idx="0">
              <a:schemeClr val="accent2">
                <a:alpha val="90000"/>
                <a:tint val="40000"/>
                <a:hueOff val="0"/>
                <a:satOff val="0"/>
                <a:lumOff val="0"/>
                <a:alphaOff val="-26667"/>
              </a:schemeClr>
            </a:effectRef>
            <a:fontRef idx="minor">
              <a:schemeClr val="dk1">
                <a:hueOff val="0"/>
                <a:satOff val="0"/>
                <a:lumOff val="0"/>
                <a:alphaOff val="0"/>
              </a:schemeClr>
            </a:fontRef>
          </p:style>
        </p:sp>
        <p:sp>
          <p:nvSpPr>
            <p:cNvPr id="43" name="Down Arrow 18"/>
            <p:cNvSpPr/>
            <p:nvPr/>
          </p:nvSpPr>
          <p:spPr>
            <a:xfrm>
              <a:off x="6567647" y="3423773"/>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39" name="Group 38"/>
          <p:cNvGrpSpPr/>
          <p:nvPr/>
        </p:nvGrpSpPr>
        <p:grpSpPr>
          <a:xfrm>
            <a:off x="7400194" y="4989884"/>
            <a:ext cx="743883" cy="743883"/>
            <a:chOff x="6864441" y="4739875"/>
            <a:chExt cx="743883" cy="743883"/>
          </a:xfrm>
        </p:grpSpPr>
        <p:sp>
          <p:nvSpPr>
            <p:cNvPr id="40" name="Down Arrow 39"/>
            <p:cNvSpPr/>
            <p:nvPr/>
          </p:nvSpPr>
          <p:spPr>
            <a:xfrm>
              <a:off x="6864441" y="4739875"/>
              <a:ext cx="743883" cy="743883"/>
            </a:xfrm>
            <a:prstGeom prst="downArrow">
              <a:avLst>
                <a:gd name="adj1" fmla="val 55000"/>
                <a:gd name="adj2" fmla="val 45000"/>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40000"/>
              </a:schemeClr>
            </a:fillRef>
            <a:effectRef idx="0">
              <a:schemeClr val="accent2">
                <a:alpha val="90000"/>
                <a:tint val="40000"/>
                <a:hueOff val="0"/>
                <a:satOff val="0"/>
                <a:lumOff val="0"/>
                <a:alphaOff val="-40000"/>
              </a:schemeClr>
            </a:effectRef>
            <a:fontRef idx="minor">
              <a:schemeClr val="dk1">
                <a:hueOff val="0"/>
                <a:satOff val="0"/>
                <a:lumOff val="0"/>
                <a:alphaOff val="0"/>
              </a:schemeClr>
            </a:fontRef>
          </p:style>
        </p:sp>
        <p:sp>
          <p:nvSpPr>
            <p:cNvPr id="41" name="Down Arrow 20"/>
            <p:cNvSpPr/>
            <p:nvPr/>
          </p:nvSpPr>
          <p:spPr>
            <a:xfrm>
              <a:off x="7031815" y="4739875"/>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58" name="Group 57"/>
          <p:cNvGrpSpPr/>
          <p:nvPr/>
        </p:nvGrpSpPr>
        <p:grpSpPr>
          <a:xfrm>
            <a:off x="2392426" y="250009"/>
            <a:ext cx="6215820" cy="1144436"/>
            <a:chOff x="1856673" y="0"/>
            <a:chExt cx="6215820" cy="1144436"/>
          </a:xfrm>
        </p:grpSpPr>
        <p:sp>
          <p:nvSpPr>
            <p:cNvPr id="59" name="Rounded Rectangle 58"/>
            <p:cNvSpPr/>
            <p:nvPr/>
          </p:nvSpPr>
          <p:spPr>
            <a:xfrm>
              <a:off x="1856673" y="0"/>
              <a:ext cx="6215820" cy="1144436"/>
            </a:xfrm>
            <a:prstGeom prst="roundRect">
              <a:avLst>
                <a:gd name="adj" fmla="val 10000"/>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60" name="Rounded Rectangle 4"/>
            <p:cNvSpPr/>
            <p:nvPr/>
          </p:nvSpPr>
          <p:spPr>
            <a:xfrm>
              <a:off x="3177111" y="33519"/>
              <a:ext cx="4861863"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800" kern="1200" dirty="0" smtClean="0">
                  <a:solidFill>
                    <a:schemeClr val="tx1"/>
                  </a:solidFill>
                  <a:cs typeface="B Traffic" pitchFamily="2" charset="-78"/>
                </a:rPr>
                <a:t> دعوت مخفیانه‌ی کوفیان و بصریان به مدت ده ماه توسط زید</a:t>
              </a:r>
              <a:endParaRPr lang="en-US" sz="2800" kern="1200" dirty="0">
                <a:solidFill>
                  <a:schemeClr val="tx1"/>
                </a:solidFill>
                <a:cs typeface="B Traffic" pitchFamily="2" charset="-78"/>
              </a:endParaRPr>
            </a:p>
          </p:txBody>
        </p:sp>
      </p:grpSp>
      <p:grpSp>
        <p:nvGrpSpPr>
          <p:cNvPr id="61" name="Group 60"/>
          <p:cNvGrpSpPr/>
          <p:nvPr/>
        </p:nvGrpSpPr>
        <p:grpSpPr>
          <a:xfrm>
            <a:off x="2095632" y="1553395"/>
            <a:ext cx="6215820" cy="1144436"/>
            <a:chOff x="1392505" y="1303386"/>
            <a:chExt cx="6215820" cy="1144436"/>
          </a:xfrm>
        </p:grpSpPr>
        <p:sp>
          <p:nvSpPr>
            <p:cNvPr id="62" name="Rounded Rectangle 61"/>
            <p:cNvSpPr/>
            <p:nvPr/>
          </p:nvSpPr>
          <p:spPr>
            <a:xfrm>
              <a:off x="1392505" y="1303386"/>
              <a:ext cx="6215820" cy="1144436"/>
            </a:xfrm>
            <a:prstGeom prst="roundRect">
              <a:avLst>
                <a:gd name="adj" fmla="val 10000"/>
              </a:avLst>
            </a:prstGeom>
          </p:spPr>
          <p:style>
            <a:lnRef idx="2">
              <a:schemeClr val="lt1">
                <a:hueOff val="0"/>
                <a:satOff val="0"/>
                <a:lumOff val="0"/>
                <a:alphaOff val="0"/>
              </a:schemeClr>
            </a:lnRef>
            <a:fillRef idx="1">
              <a:schemeClr val="accent1">
                <a:shade val="80000"/>
                <a:hueOff val="76561"/>
                <a:satOff val="-1098"/>
                <a:lumOff val="6404"/>
                <a:alphaOff val="0"/>
              </a:schemeClr>
            </a:fillRef>
            <a:effectRef idx="0">
              <a:schemeClr val="accent1">
                <a:shade val="80000"/>
                <a:hueOff val="76561"/>
                <a:satOff val="-1098"/>
                <a:lumOff val="6404"/>
                <a:alphaOff val="0"/>
              </a:schemeClr>
            </a:effectRef>
            <a:fontRef idx="minor">
              <a:schemeClr val="lt1"/>
            </a:fontRef>
          </p:style>
        </p:sp>
        <p:sp>
          <p:nvSpPr>
            <p:cNvPr id="63" name="Rounded Rectangle 6"/>
            <p:cNvSpPr/>
            <p:nvPr/>
          </p:nvSpPr>
          <p:spPr>
            <a:xfrm>
              <a:off x="2634076" y="1336905"/>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800" kern="1200" dirty="0" smtClean="0">
                  <a:solidFill>
                    <a:schemeClr val="tx1"/>
                  </a:solidFill>
                  <a:cs typeface="B Traffic" pitchFamily="2" charset="-78"/>
                </a:rPr>
                <a:t> پیوستن بسیاری از شیعیان به زید به دلیل اعتقاد او به خروج با شمشیر</a:t>
              </a:r>
              <a:endParaRPr lang="en-US" sz="2800" kern="1200" dirty="0">
                <a:solidFill>
                  <a:schemeClr val="tx1"/>
                </a:solidFill>
                <a:cs typeface="B Traffic" pitchFamily="2" charset="-78"/>
              </a:endParaRPr>
            </a:p>
          </p:txBody>
        </p:sp>
      </p:grpSp>
      <p:grpSp>
        <p:nvGrpSpPr>
          <p:cNvPr id="64" name="Group 63"/>
          <p:cNvGrpSpPr/>
          <p:nvPr/>
        </p:nvGrpSpPr>
        <p:grpSpPr>
          <a:xfrm>
            <a:off x="1603947" y="2875577"/>
            <a:ext cx="6215820" cy="1177955"/>
            <a:chOff x="1498135" y="3145472"/>
            <a:chExt cx="6215820" cy="1177955"/>
          </a:xfrm>
        </p:grpSpPr>
        <p:sp>
          <p:nvSpPr>
            <p:cNvPr id="65" name="Rounded Rectangle 64"/>
            <p:cNvSpPr/>
            <p:nvPr/>
          </p:nvSpPr>
          <p:spPr>
            <a:xfrm>
              <a:off x="1498135" y="3178991"/>
              <a:ext cx="6215820" cy="1144436"/>
            </a:xfrm>
            <a:prstGeom prst="roundRect">
              <a:avLst>
                <a:gd name="adj" fmla="val 10000"/>
              </a:avLst>
            </a:prstGeom>
          </p:spPr>
          <p:style>
            <a:lnRef idx="2">
              <a:schemeClr val="lt1">
                <a:hueOff val="0"/>
                <a:satOff val="0"/>
                <a:lumOff val="0"/>
                <a:alphaOff val="0"/>
              </a:schemeClr>
            </a:lnRef>
            <a:fillRef idx="1">
              <a:schemeClr val="accent1">
                <a:shade val="80000"/>
                <a:hueOff val="153123"/>
                <a:satOff val="-2196"/>
                <a:lumOff val="12807"/>
                <a:alphaOff val="0"/>
              </a:schemeClr>
            </a:fillRef>
            <a:effectRef idx="0">
              <a:schemeClr val="accent1">
                <a:shade val="80000"/>
                <a:hueOff val="153123"/>
                <a:satOff val="-2196"/>
                <a:lumOff val="12807"/>
                <a:alphaOff val="0"/>
              </a:schemeClr>
            </a:effectRef>
            <a:fontRef idx="minor">
              <a:schemeClr val="lt1"/>
            </a:fontRef>
          </p:style>
        </p:sp>
        <p:sp>
          <p:nvSpPr>
            <p:cNvPr id="66" name="Rounded Rectangle 8"/>
            <p:cNvSpPr/>
            <p:nvPr/>
          </p:nvSpPr>
          <p:spPr>
            <a:xfrm>
              <a:off x="1979063" y="3145472"/>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800" kern="1200" dirty="0" smtClean="0">
                  <a:solidFill>
                    <a:schemeClr val="tx1"/>
                  </a:solidFill>
                  <a:cs typeface="B Traffic" pitchFamily="2" charset="-78"/>
                </a:rPr>
                <a:t> دعوت مردم با شعار الرضا من آل محمد</a:t>
              </a:r>
              <a:r>
                <a:rPr lang="fa-IR" sz="1600" kern="1200" dirty="0" smtClean="0">
                  <a:solidFill>
                    <a:schemeClr val="tx1"/>
                  </a:solidFill>
                  <a:cs typeface="B Traffic" pitchFamily="2" charset="-78"/>
                </a:rPr>
                <a:t>(ص).  </a:t>
              </a:r>
              <a:r>
                <a:rPr lang="fa-IR" sz="2800" kern="1200" dirty="0" smtClean="0">
                  <a:solidFill>
                    <a:schemeClr val="tx1"/>
                  </a:solidFill>
                  <a:cs typeface="B Traffic" pitchFamily="2" charset="-78"/>
                </a:rPr>
                <a:t>او هیچگاه ادعای امامت نکرد.</a:t>
              </a:r>
              <a:endParaRPr lang="en-US" sz="2800" kern="1200" dirty="0">
                <a:solidFill>
                  <a:schemeClr val="tx1"/>
                </a:solidFill>
                <a:cs typeface="B Traffic" pitchFamily="2" charset="-78"/>
              </a:endParaRPr>
            </a:p>
          </p:txBody>
        </p:sp>
      </p:grpSp>
      <p:grpSp>
        <p:nvGrpSpPr>
          <p:cNvPr id="67" name="Group 66"/>
          <p:cNvGrpSpPr/>
          <p:nvPr/>
        </p:nvGrpSpPr>
        <p:grpSpPr>
          <a:xfrm>
            <a:off x="1092147" y="4031549"/>
            <a:ext cx="6215820" cy="1290948"/>
            <a:chOff x="707253" y="3943677"/>
            <a:chExt cx="6215820" cy="1290948"/>
          </a:xfrm>
        </p:grpSpPr>
        <p:sp>
          <p:nvSpPr>
            <p:cNvPr id="68" name="Rounded Rectangle 67"/>
            <p:cNvSpPr/>
            <p:nvPr/>
          </p:nvSpPr>
          <p:spPr>
            <a:xfrm>
              <a:off x="707253" y="4090189"/>
              <a:ext cx="6215820" cy="1144436"/>
            </a:xfrm>
            <a:prstGeom prst="roundRect">
              <a:avLst>
                <a:gd name="adj" fmla="val 10000"/>
              </a:avLst>
            </a:prstGeom>
          </p:spPr>
          <p:style>
            <a:lnRef idx="2">
              <a:schemeClr val="lt1">
                <a:hueOff val="0"/>
                <a:satOff val="0"/>
                <a:lumOff val="0"/>
                <a:alphaOff val="0"/>
              </a:schemeClr>
            </a:lnRef>
            <a:fillRef idx="1">
              <a:schemeClr val="accent1">
                <a:shade val="80000"/>
                <a:hueOff val="229684"/>
                <a:satOff val="-3294"/>
                <a:lumOff val="19211"/>
                <a:alphaOff val="0"/>
              </a:schemeClr>
            </a:fillRef>
            <a:effectRef idx="0">
              <a:schemeClr val="accent1">
                <a:shade val="80000"/>
                <a:hueOff val="229684"/>
                <a:satOff val="-3294"/>
                <a:lumOff val="19211"/>
                <a:alphaOff val="0"/>
              </a:schemeClr>
            </a:effectRef>
            <a:fontRef idx="minor">
              <a:schemeClr val="lt1"/>
            </a:fontRef>
          </p:style>
        </p:sp>
        <p:sp>
          <p:nvSpPr>
            <p:cNvPr id="69" name="Rounded Rectangle 10"/>
            <p:cNvSpPr/>
            <p:nvPr/>
          </p:nvSpPr>
          <p:spPr>
            <a:xfrm>
              <a:off x="1705739" y="3943677"/>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Low" defTabSz="1022350" rtl="1">
                <a:lnSpc>
                  <a:spcPct val="90000"/>
                </a:lnSpc>
                <a:spcBef>
                  <a:spcPct val="0"/>
                </a:spcBef>
                <a:spcAft>
                  <a:spcPct val="35000"/>
                </a:spcAft>
              </a:pPr>
              <a:r>
                <a:rPr lang="fa-IR" sz="2800" kern="1200" dirty="0" smtClean="0">
                  <a:solidFill>
                    <a:schemeClr val="tx1"/>
                  </a:solidFill>
                  <a:cs typeface="B Traffic" pitchFamily="2" charset="-78"/>
                </a:rPr>
                <a:t> اعتراف به مقام شامخ علمی برادرش</a:t>
              </a:r>
              <a:endParaRPr lang="en-US" sz="2800" kern="1200" dirty="0">
                <a:solidFill>
                  <a:schemeClr val="tx1"/>
                </a:solidFill>
                <a:cs typeface="B Traffic" pitchFamily="2" charset="-78"/>
              </a:endParaRPr>
            </a:p>
          </p:txBody>
        </p:sp>
      </p:grpSp>
      <p:grpSp>
        <p:nvGrpSpPr>
          <p:cNvPr id="70" name="Group 69"/>
          <p:cNvGrpSpPr/>
          <p:nvPr/>
        </p:nvGrpSpPr>
        <p:grpSpPr>
          <a:xfrm>
            <a:off x="535753" y="5463554"/>
            <a:ext cx="6215820" cy="1144436"/>
            <a:chOff x="0" y="5213545"/>
            <a:chExt cx="6215820" cy="1144436"/>
          </a:xfrm>
        </p:grpSpPr>
        <p:sp>
          <p:nvSpPr>
            <p:cNvPr id="71" name="Rounded Rectangle 70"/>
            <p:cNvSpPr/>
            <p:nvPr/>
          </p:nvSpPr>
          <p:spPr>
            <a:xfrm>
              <a:off x="0" y="5213545"/>
              <a:ext cx="6215820" cy="1144436"/>
            </a:xfrm>
            <a:prstGeom prst="roundRect">
              <a:avLst>
                <a:gd name="adj" fmla="val 10000"/>
              </a:avLst>
            </a:pr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sp>
        <p:sp>
          <p:nvSpPr>
            <p:cNvPr id="72" name="Rounded Rectangle 12"/>
            <p:cNvSpPr/>
            <p:nvPr/>
          </p:nvSpPr>
          <p:spPr>
            <a:xfrm>
              <a:off x="1241571" y="5247064"/>
              <a:ext cx="4940730"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tx1"/>
                  </a:solidFill>
                  <a:cs typeface="B Traffic" pitchFamily="2" charset="-78"/>
                </a:rPr>
                <a:t> خروج زیدبن علی(ع) برای امر به معروف و نهی از منکر و خونخواهی حسین(ع) با شمشیر</a:t>
              </a:r>
              <a:endParaRPr lang="en-US" sz="2400" kern="1200" dirty="0">
                <a:solidFill>
                  <a:schemeClr val="tx1"/>
                </a:solidFill>
                <a:cs typeface="B Traffic" pitchFamily="2" charset="-78"/>
              </a:endParaRPr>
            </a:p>
          </p:txBody>
        </p:sp>
      </p:grpSp>
      <p:grpSp>
        <p:nvGrpSpPr>
          <p:cNvPr id="73" name="Group 72"/>
          <p:cNvGrpSpPr/>
          <p:nvPr/>
        </p:nvGrpSpPr>
        <p:grpSpPr>
          <a:xfrm>
            <a:off x="2392426" y="1086083"/>
            <a:ext cx="743883" cy="743883"/>
            <a:chOff x="1856673" y="836074"/>
            <a:chExt cx="743883" cy="743883"/>
          </a:xfrm>
        </p:grpSpPr>
        <p:sp>
          <p:nvSpPr>
            <p:cNvPr id="74" name="Down Arrow 73"/>
            <p:cNvSpPr/>
            <p:nvPr/>
          </p:nvSpPr>
          <p:spPr>
            <a:xfrm>
              <a:off x="1856673" y="836074"/>
              <a:ext cx="743883" cy="7438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Down Arrow 14"/>
            <p:cNvSpPr/>
            <p:nvPr/>
          </p:nvSpPr>
          <p:spPr>
            <a:xfrm>
              <a:off x="2024047" y="836074"/>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76" name="Group 75"/>
          <p:cNvGrpSpPr/>
          <p:nvPr/>
        </p:nvGrpSpPr>
        <p:grpSpPr>
          <a:xfrm>
            <a:off x="1928258" y="2389469"/>
            <a:ext cx="743883" cy="743883"/>
            <a:chOff x="1392505" y="2139460"/>
            <a:chExt cx="743883" cy="743883"/>
          </a:xfrm>
        </p:grpSpPr>
        <p:sp>
          <p:nvSpPr>
            <p:cNvPr id="77" name="Down Arrow 76"/>
            <p:cNvSpPr/>
            <p:nvPr/>
          </p:nvSpPr>
          <p:spPr>
            <a:xfrm>
              <a:off x="1392505" y="2139460"/>
              <a:ext cx="743883" cy="7438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8" name="Down Arrow 16"/>
            <p:cNvSpPr/>
            <p:nvPr/>
          </p:nvSpPr>
          <p:spPr>
            <a:xfrm>
              <a:off x="1559879" y="2139460"/>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79" name="Group 78"/>
          <p:cNvGrpSpPr/>
          <p:nvPr/>
        </p:nvGrpSpPr>
        <p:grpSpPr>
          <a:xfrm>
            <a:off x="1464089" y="3673782"/>
            <a:ext cx="743883" cy="743883"/>
            <a:chOff x="928336" y="3423773"/>
            <a:chExt cx="743883" cy="743883"/>
          </a:xfrm>
        </p:grpSpPr>
        <p:sp>
          <p:nvSpPr>
            <p:cNvPr id="80" name="Down Arrow 79"/>
            <p:cNvSpPr/>
            <p:nvPr/>
          </p:nvSpPr>
          <p:spPr>
            <a:xfrm>
              <a:off x="928336" y="3423773"/>
              <a:ext cx="743883" cy="7438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Down Arrow 18"/>
            <p:cNvSpPr/>
            <p:nvPr/>
          </p:nvSpPr>
          <p:spPr>
            <a:xfrm>
              <a:off x="1095710" y="3423773"/>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82" name="Group 81"/>
          <p:cNvGrpSpPr/>
          <p:nvPr/>
        </p:nvGrpSpPr>
        <p:grpSpPr>
          <a:xfrm>
            <a:off x="999921" y="4989884"/>
            <a:ext cx="743883" cy="743883"/>
            <a:chOff x="464168" y="4739875"/>
            <a:chExt cx="743883" cy="743883"/>
          </a:xfrm>
        </p:grpSpPr>
        <p:sp>
          <p:nvSpPr>
            <p:cNvPr id="83" name="Down Arrow 82"/>
            <p:cNvSpPr/>
            <p:nvPr/>
          </p:nvSpPr>
          <p:spPr>
            <a:xfrm>
              <a:off x="464168" y="4739875"/>
              <a:ext cx="743883" cy="7438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4" name="Down Arrow 20"/>
            <p:cNvSpPr/>
            <p:nvPr/>
          </p:nvSpPr>
          <p:spPr>
            <a:xfrm>
              <a:off x="631542" y="4739875"/>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 calcmode="lin" valueType="num">
                                      <p:cBhvr>
                                        <p:cTn id="1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fltVal val="0"/>
                                          </p:val>
                                        </p:tav>
                                        <p:tav tm="100000">
                                          <p:val>
                                            <p:strVal val="#ppt_w"/>
                                          </p:val>
                                        </p:tav>
                                      </p:tavLst>
                                    </p:anim>
                                    <p:anim calcmode="lin" valueType="num">
                                      <p:cBhvr>
                                        <p:cTn id="24" dur="1000" fill="hold"/>
                                        <p:tgtEl>
                                          <p:spTgt spid="38"/>
                                        </p:tgtEl>
                                        <p:attrNameLst>
                                          <p:attrName>ppt_h</p:attrName>
                                        </p:attrNameLst>
                                      </p:cBhvr>
                                      <p:tavLst>
                                        <p:tav tm="0">
                                          <p:val>
                                            <p:fltVal val="0"/>
                                          </p:val>
                                        </p:tav>
                                        <p:tav tm="100000">
                                          <p:val>
                                            <p:strVal val="#ppt_h"/>
                                          </p:val>
                                        </p:tav>
                                      </p:tavLst>
                                    </p:anim>
                                    <p:anim calcmode="lin" valueType="num">
                                      <p:cBhvr>
                                        <p:cTn id="25"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strips(downLeft)">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1000" fill="hold"/>
                                        <p:tgtEl>
                                          <p:spTgt spid="5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58"/>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58"/>
                                        </p:tgtEl>
                                        <p:attrNameLst>
                                          <p:attrName>ppt_y</p:attrName>
                                        </p:attrNameLst>
                                      </p:cBhvr>
                                      <p:tavLst>
                                        <p:tav tm="0">
                                          <p:val>
                                            <p:strVal val="#ppt_y"/>
                                          </p:val>
                                        </p:tav>
                                        <p:tav tm="100000">
                                          <p:val>
                                            <p:strVal val="#ppt_y"/>
                                          </p:val>
                                        </p:tav>
                                      </p:tavLst>
                                    </p:anim>
                                    <p:animEffect transition="in" filter="fade">
                                      <p:cBhvr>
                                        <p:cTn id="49" dur="1000"/>
                                        <p:tgtEl>
                                          <p:spTgt spid="58"/>
                                        </p:tgtEl>
                                      </p:cBhvr>
                                    </p:animEffect>
                                  </p:childTnLst>
                                </p:cTn>
                              </p:par>
                              <p:par>
                                <p:cTn id="50" presetID="48" presetClass="entr" presetSubtype="0" accel="5000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p:cTn id="52" dur="1000" fill="hold"/>
                                        <p:tgtEl>
                                          <p:spTgt spid="7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73"/>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73"/>
                                        </p:tgtEl>
                                        <p:attrNameLst>
                                          <p:attrName>ppt_y</p:attrName>
                                        </p:attrNameLst>
                                      </p:cBhvr>
                                      <p:tavLst>
                                        <p:tav tm="0">
                                          <p:val>
                                            <p:strVal val="#ppt_y"/>
                                          </p:val>
                                        </p:tav>
                                        <p:tav tm="100000">
                                          <p:val>
                                            <p:strVal val="#ppt_y"/>
                                          </p:val>
                                        </p:tav>
                                      </p:tavLst>
                                    </p:anim>
                                    <p:animEffect transition="in" filter="fade">
                                      <p:cBhvr>
                                        <p:cTn id="55" dur="10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 calcmode="lin" valueType="num">
                                      <p:cBhvr>
                                        <p:cTn id="62" dur="500" fill="hold"/>
                                        <p:tgtEl>
                                          <p:spTgt spid="61"/>
                                        </p:tgtEl>
                                        <p:attrNameLst>
                                          <p:attrName>style.rotation</p:attrName>
                                        </p:attrNameLst>
                                      </p:cBhvr>
                                      <p:tavLst>
                                        <p:tav tm="0">
                                          <p:val>
                                            <p:fltVal val="360"/>
                                          </p:val>
                                        </p:tav>
                                        <p:tav tm="100000">
                                          <p:val>
                                            <p:fltVal val="0"/>
                                          </p:val>
                                        </p:tav>
                                      </p:tavLst>
                                    </p:anim>
                                    <p:animEffect transition="in" filter="fade">
                                      <p:cBhvr>
                                        <p:cTn id="63" dur="500"/>
                                        <p:tgtEl>
                                          <p:spTgt spid="61"/>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fill="hold"/>
                                        <p:tgtEl>
                                          <p:spTgt spid="76"/>
                                        </p:tgtEl>
                                        <p:attrNameLst>
                                          <p:attrName>ppt_w</p:attrName>
                                        </p:attrNameLst>
                                      </p:cBhvr>
                                      <p:tavLst>
                                        <p:tav tm="0">
                                          <p:val>
                                            <p:fltVal val="0"/>
                                          </p:val>
                                        </p:tav>
                                        <p:tav tm="100000">
                                          <p:val>
                                            <p:strVal val="#ppt_w"/>
                                          </p:val>
                                        </p:tav>
                                      </p:tavLst>
                                    </p:anim>
                                    <p:anim calcmode="lin" valueType="num">
                                      <p:cBhvr>
                                        <p:cTn id="67" dur="500" fill="hold"/>
                                        <p:tgtEl>
                                          <p:spTgt spid="76"/>
                                        </p:tgtEl>
                                        <p:attrNameLst>
                                          <p:attrName>ppt_h</p:attrName>
                                        </p:attrNameLst>
                                      </p:cBhvr>
                                      <p:tavLst>
                                        <p:tav tm="0">
                                          <p:val>
                                            <p:fltVal val="0"/>
                                          </p:val>
                                        </p:tav>
                                        <p:tav tm="100000">
                                          <p:val>
                                            <p:strVal val="#ppt_h"/>
                                          </p:val>
                                        </p:tav>
                                      </p:tavLst>
                                    </p:anim>
                                    <p:anim calcmode="lin" valueType="num">
                                      <p:cBhvr>
                                        <p:cTn id="68" dur="500" fill="hold"/>
                                        <p:tgtEl>
                                          <p:spTgt spid="76"/>
                                        </p:tgtEl>
                                        <p:attrNameLst>
                                          <p:attrName>style.rotation</p:attrName>
                                        </p:attrNameLst>
                                      </p:cBhvr>
                                      <p:tavLst>
                                        <p:tav tm="0">
                                          <p:val>
                                            <p:fltVal val="360"/>
                                          </p:val>
                                        </p:tav>
                                        <p:tav tm="100000">
                                          <p:val>
                                            <p:fltVal val="0"/>
                                          </p:val>
                                        </p:tav>
                                      </p:tavLst>
                                    </p:anim>
                                    <p:animEffect transition="in" filter="fade">
                                      <p:cBhvr>
                                        <p:cTn id="69" dur="500"/>
                                        <p:tgtEl>
                                          <p:spTgt spid="7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nodeType="click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500" fill="hold"/>
                                        <p:tgtEl>
                                          <p:spTgt spid="64"/>
                                        </p:tgtEl>
                                        <p:attrNameLst>
                                          <p:attrName>ppt_x</p:attrName>
                                        </p:attrNameLst>
                                      </p:cBhvr>
                                      <p:tavLst>
                                        <p:tav tm="0">
                                          <p:val>
                                            <p:strVal val="1+#ppt_w/2"/>
                                          </p:val>
                                        </p:tav>
                                        <p:tav tm="100000">
                                          <p:val>
                                            <p:strVal val="#ppt_x"/>
                                          </p:val>
                                        </p:tav>
                                      </p:tavLst>
                                    </p:anim>
                                    <p:anim calcmode="lin" valueType="num">
                                      <p:cBhvr additive="base">
                                        <p:cTn id="75" dur="500" fill="hold"/>
                                        <p:tgtEl>
                                          <p:spTgt spid="6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79"/>
                                        </p:tgtEl>
                                        <p:attrNameLst>
                                          <p:attrName>style.visibility</p:attrName>
                                        </p:attrNameLst>
                                      </p:cBhvr>
                                      <p:to>
                                        <p:strVal val="visible"/>
                                      </p:to>
                                    </p:set>
                                    <p:anim calcmode="lin" valueType="num">
                                      <p:cBhvr additive="base">
                                        <p:cTn id="78" dur="500" fill="hold"/>
                                        <p:tgtEl>
                                          <p:spTgt spid="79"/>
                                        </p:tgtEl>
                                        <p:attrNameLst>
                                          <p:attrName>ppt_x</p:attrName>
                                        </p:attrNameLst>
                                      </p:cBhvr>
                                      <p:tavLst>
                                        <p:tav tm="0">
                                          <p:val>
                                            <p:strVal val="1+#ppt_w/2"/>
                                          </p:val>
                                        </p:tav>
                                        <p:tav tm="100000">
                                          <p:val>
                                            <p:strVal val="#ppt_x"/>
                                          </p:val>
                                        </p:tav>
                                      </p:tavLst>
                                    </p:anim>
                                    <p:anim calcmode="lin" valueType="num">
                                      <p:cBhvr additive="base">
                                        <p:cTn id="79"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barn(inHorizontal)">
                                      <p:cBhvr>
                                        <p:cTn id="84" dur="500"/>
                                        <p:tgtEl>
                                          <p:spTgt spid="67"/>
                                        </p:tgtEl>
                                      </p:cBhvr>
                                    </p:animEffect>
                                  </p:childTnLst>
                                </p:cTn>
                              </p:par>
                              <p:par>
                                <p:cTn id="85" presetID="16" presetClass="entr" presetSubtype="26" fill="hold" nodeType="with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barn(inHorizontal)">
                                      <p:cBhvr>
                                        <p:cTn id="87" dur="500"/>
                                        <p:tgtEl>
                                          <p:spTgt spid="8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6"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barn(inHorizontal)">
                                      <p:cBhvr>
                                        <p:cTn id="9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hiyasvand\Desktop\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2819384" y="251002"/>
            <a:ext cx="3352800" cy="3330398"/>
          </a:xfrm>
          <a:prstGeom prst="rect">
            <a:avLst/>
          </a:prstGeom>
          <a:noFill/>
        </p:spPr>
      </p:pic>
      <p:pic>
        <p:nvPicPr>
          <p:cNvPr id="9" name="Picture 2" descr="C:\Users\ghiyasvand\Desktop\png\يبفurl.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2819384" y="3527602"/>
            <a:ext cx="3352800" cy="3330398"/>
          </a:xfrm>
          <a:prstGeom prst="rect">
            <a:avLst/>
          </a:prstGeom>
          <a:noFill/>
        </p:spPr>
      </p:pic>
      <p:sp>
        <p:nvSpPr>
          <p:cNvPr id="5" name="Rectangle 4"/>
          <p:cNvSpPr/>
          <p:nvPr/>
        </p:nvSpPr>
        <p:spPr>
          <a:xfrm rot="16200000">
            <a:off x="5167318" y="3109918"/>
            <a:ext cx="6276964" cy="1219200"/>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fa-IR" sz="3200" b="1" dirty="0" smtClean="0">
                <a:solidFill>
                  <a:srgbClr val="C00000"/>
                </a:solidFill>
                <a:cs typeface="B Homa" pitchFamily="2" charset="-78"/>
              </a:rPr>
              <a:t>فصل پنجم: </a:t>
            </a:r>
            <a:endParaRPr lang="en-US" sz="3200" b="1" dirty="0" smtClean="0">
              <a:solidFill>
                <a:srgbClr val="C00000"/>
              </a:solidFill>
              <a:cs typeface="B Homa" pitchFamily="2" charset="-78"/>
            </a:endParaRPr>
          </a:p>
          <a:p>
            <a:pPr algn="ctr" rtl="1"/>
            <a:r>
              <a:rPr lang="fa-IR" sz="3200" b="1" dirty="0" smtClean="0">
                <a:cs typeface="B Homa" pitchFamily="2" charset="-78"/>
              </a:rPr>
              <a:t>دوران شکوفایی فرهنگی امامت</a:t>
            </a:r>
            <a:endParaRPr lang="en-US" sz="2400" dirty="0">
              <a:cs typeface="B Homa" pitchFamily="2" charset="-78"/>
            </a:endParaRPr>
          </a:p>
        </p:txBody>
      </p:sp>
      <p:sp>
        <p:nvSpPr>
          <p:cNvPr id="6" name="Teardrop 5"/>
          <p:cNvSpPr/>
          <p:nvPr/>
        </p:nvSpPr>
        <p:spPr>
          <a:xfrm rot="18553022" flipH="1" flipV="1">
            <a:off x="7661575" y="40846"/>
            <a:ext cx="1276102" cy="1223086"/>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7" name="Picture 9" descr="C:\Users\satari\Desktop\انديشه 1 عكسها\png\uzdfghrl.png"/>
          <p:cNvPicPr>
            <a:picLocks noChangeAspect="1" noChangeArrowheads="1"/>
          </p:cNvPicPr>
          <p:nvPr/>
        </p:nvPicPr>
        <p:blipFill>
          <a:blip r:embed="rId3" cstate="print"/>
          <a:srcRect/>
          <a:stretch>
            <a:fillRect/>
          </a:stretch>
        </p:blipFill>
        <p:spPr bwMode="auto">
          <a:xfrm>
            <a:off x="7772400" y="152692"/>
            <a:ext cx="1042200" cy="1018228"/>
          </a:xfrm>
          <a:prstGeom prst="rect">
            <a:avLst/>
          </a:prstGeom>
          <a:noFill/>
          <a:ln>
            <a:noFill/>
          </a:ln>
        </p:spPr>
      </p:pic>
      <p:pic>
        <p:nvPicPr>
          <p:cNvPr id="1026" name="Picture 2" descr="C:\Users\hamidi.t\Desktop\23.jpg"/>
          <p:cNvPicPr>
            <a:picLocks noChangeAspect="1" noChangeArrowheads="1"/>
          </p:cNvPicPr>
          <p:nvPr/>
        </p:nvPicPr>
        <p:blipFill>
          <a:blip r:embed="rId4" cstate="print"/>
          <a:srcRect r="4028"/>
          <a:stretch>
            <a:fillRect/>
          </a:stretch>
        </p:blipFill>
        <p:spPr bwMode="auto">
          <a:xfrm>
            <a:off x="1543008" y="1081070"/>
            <a:ext cx="6000792" cy="4689473"/>
          </a:xfrm>
          <a:prstGeom prst="rect">
            <a:avLst/>
          </a:prstGeom>
          <a:noFill/>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 y="0"/>
            <a:ext cx="1539221" cy="1652098"/>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8" presetClass="emph" presetSubtype="0" fill="hold"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032379" y="142852"/>
            <a:ext cx="6754463" cy="1514485"/>
            <a:chOff x="1210874" y="0"/>
            <a:chExt cx="6861619" cy="1907394"/>
          </a:xfrm>
        </p:grpSpPr>
        <p:sp>
          <p:nvSpPr>
            <p:cNvPr id="31" name="Rounded Rectangle 30"/>
            <p:cNvSpPr/>
            <p:nvPr/>
          </p:nvSpPr>
          <p:spPr>
            <a:xfrm>
              <a:off x="1210874" y="0"/>
              <a:ext cx="6861619" cy="1907394"/>
            </a:xfrm>
            <a:prstGeom prst="roundRect">
              <a:avLst>
                <a:gd name="adj" fmla="val 10000"/>
              </a:avLst>
            </a:prstGeom>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sp>
        <p:sp>
          <p:nvSpPr>
            <p:cNvPr id="32" name="Rounded Rectangle 4"/>
            <p:cNvSpPr/>
            <p:nvPr/>
          </p:nvSpPr>
          <p:spPr>
            <a:xfrm>
              <a:off x="3188440" y="55866"/>
              <a:ext cx="4828187" cy="179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justLow" defTabSz="1377950" rtl="1">
                <a:lnSpc>
                  <a:spcPct val="90000"/>
                </a:lnSpc>
                <a:spcBef>
                  <a:spcPct val="0"/>
                </a:spcBef>
                <a:spcAft>
                  <a:spcPct val="35000"/>
                </a:spcAft>
              </a:pPr>
              <a:r>
                <a:rPr lang="fa-IR" sz="3200" kern="1200" dirty="0" smtClean="0">
                  <a:solidFill>
                    <a:schemeClr val="tx1"/>
                  </a:solidFill>
                  <a:cs typeface="B Traffic" pitchFamily="2" charset="-78"/>
                </a:rPr>
                <a:t> از آن پس، برخی اهل سنت شیعیان پیرو صادقین را رافضی می‌نامند.</a:t>
              </a:r>
              <a:endParaRPr lang="en-US" sz="3200" kern="1200" dirty="0">
                <a:solidFill>
                  <a:schemeClr val="tx1"/>
                </a:solidFill>
                <a:cs typeface="B Traffic" pitchFamily="2" charset="-78"/>
              </a:endParaRPr>
            </a:p>
          </p:txBody>
        </p:sp>
      </p:grpSp>
      <p:grpSp>
        <p:nvGrpSpPr>
          <p:cNvPr id="19" name="Group 18"/>
          <p:cNvGrpSpPr/>
          <p:nvPr/>
        </p:nvGrpSpPr>
        <p:grpSpPr>
          <a:xfrm>
            <a:off x="1426942" y="1903799"/>
            <a:ext cx="6754463" cy="1514485"/>
            <a:chOff x="605437" y="2225293"/>
            <a:chExt cx="6861619" cy="1907394"/>
          </a:xfrm>
        </p:grpSpPr>
        <p:sp>
          <p:nvSpPr>
            <p:cNvPr id="29" name="Rounded Rectangle 28"/>
            <p:cNvSpPr/>
            <p:nvPr/>
          </p:nvSpPr>
          <p:spPr>
            <a:xfrm>
              <a:off x="605437" y="2225293"/>
              <a:ext cx="6861619" cy="1907394"/>
            </a:xfrm>
            <a:prstGeom prst="roundRect">
              <a:avLst>
                <a:gd name="adj" fmla="val 10000"/>
              </a:avLst>
            </a:prstGeom>
          </p:spPr>
          <p:style>
            <a:lnRef idx="2">
              <a:schemeClr val="lt1">
                <a:hueOff val="0"/>
                <a:satOff val="0"/>
                <a:lumOff val="0"/>
                <a:alphaOff val="0"/>
              </a:schemeClr>
            </a:lnRef>
            <a:fillRef idx="1">
              <a:schemeClr val="accent5">
                <a:shade val="80000"/>
                <a:hueOff val="102612"/>
                <a:satOff val="-1119"/>
                <a:lumOff val="12789"/>
                <a:alphaOff val="0"/>
              </a:schemeClr>
            </a:fillRef>
            <a:effectRef idx="0">
              <a:schemeClr val="accent5">
                <a:shade val="80000"/>
                <a:hueOff val="102612"/>
                <a:satOff val="-1119"/>
                <a:lumOff val="12789"/>
                <a:alphaOff val="0"/>
              </a:schemeClr>
            </a:effectRef>
            <a:fontRef idx="minor">
              <a:schemeClr val="lt1"/>
            </a:fontRef>
          </p:style>
        </p:sp>
        <p:sp>
          <p:nvSpPr>
            <p:cNvPr id="30" name="Rounded Rectangle 6"/>
            <p:cNvSpPr/>
            <p:nvPr/>
          </p:nvSpPr>
          <p:spPr>
            <a:xfrm>
              <a:off x="2506546" y="2281159"/>
              <a:ext cx="4904644" cy="179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justLow" defTabSz="1377950" rtl="1">
                <a:lnSpc>
                  <a:spcPct val="90000"/>
                </a:lnSpc>
                <a:spcBef>
                  <a:spcPct val="0"/>
                </a:spcBef>
                <a:spcAft>
                  <a:spcPct val="35000"/>
                </a:spcAft>
              </a:pPr>
              <a:r>
                <a:rPr lang="fa-IR" sz="3600" kern="1200" dirty="0" smtClean="0">
                  <a:solidFill>
                    <a:schemeClr val="tx1"/>
                  </a:solidFill>
                  <a:cs typeface="B Traffic" pitchFamily="2" charset="-78"/>
                </a:rPr>
                <a:t> رافضی یعنی خارج از دین</a:t>
              </a:r>
              <a:endParaRPr lang="en-US" sz="3600" kern="1200" dirty="0">
                <a:solidFill>
                  <a:schemeClr val="tx1"/>
                </a:solidFill>
                <a:cs typeface="B Traffic" pitchFamily="2" charset="-78"/>
              </a:endParaRPr>
            </a:p>
          </p:txBody>
        </p:sp>
      </p:grpSp>
      <p:grpSp>
        <p:nvGrpSpPr>
          <p:cNvPr id="20" name="Group 19"/>
          <p:cNvGrpSpPr/>
          <p:nvPr/>
        </p:nvGrpSpPr>
        <p:grpSpPr>
          <a:xfrm>
            <a:off x="821505" y="3571876"/>
            <a:ext cx="6754463" cy="1514485"/>
            <a:chOff x="0" y="4450587"/>
            <a:chExt cx="6861619" cy="1907394"/>
          </a:xfrm>
        </p:grpSpPr>
        <p:sp>
          <p:nvSpPr>
            <p:cNvPr id="27" name="Rounded Rectangle 26"/>
            <p:cNvSpPr/>
            <p:nvPr/>
          </p:nvSpPr>
          <p:spPr>
            <a:xfrm>
              <a:off x="0" y="4450587"/>
              <a:ext cx="6861619" cy="1907394"/>
            </a:xfrm>
            <a:prstGeom prst="roundRect">
              <a:avLst>
                <a:gd name="adj" fmla="val 10000"/>
              </a:avLst>
            </a:prstGeom>
          </p:spPr>
          <p:style>
            <a:lnRef idx="2">
              <a:schemeClr val="lt1">
                <a:hueOff val="0"/>
                <a:satOff val="0"/>
                <a:lumOff val="0"/>
                <a:alphaOff val="0"/>
              </a:schemeClr>
            </a:lnRef>
            <a:fillRef idx="1">
              <a:schemeClr val="accent5">
                <a:shade val="80000"/>
                <a:hueOff val="205224"/>
                <a:satOff val="-2238"/>
                <a:lumOff val="25579"/>
                <a:alphaOff val="0"/>
              </a:schemeClr>
            </a:fillRef>
            <a:effectRef idx="0">
              <a:schemeClr val="accent5">
                <a:shade val="80000"/>
                <a:hueOff val="205224"/>
                <a:satOff val="-2238"/>
                <a:lumOff val="25579"/>
                <a:alphaOff val="0"/>
              </a:schemeClr>
            </a:effectRef>
            <a:fontRef idx="minor">
              <a:schemeClr val="lt1"/>
            </a:fontRef>
          </p:style>
        </p:sp>
        <p:sp>
          <p:nvSpPr>
            <p:cNvPr id="28" name="Rounded Rectangle 8"/>
            <p:cNvSpPr/>
            <p:nvPr/>
          </p:nvSpPr>
          <p:spPr>
            <a:xfrm>
              <a:off x="1901109" y="4506453"/>
              <a:ext cx="4904644" cy="1795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justLow" defTabSz="1377950" rtl="1">
                <a:lnSpc>
                  <a:spcPct val="90000"/>
                </a:lnSpc>
                <a:spcBef>
                  <a:spcPct val="0"/>
                </a:spcBef>
                <a:spcAft>
                  <a:spcPct val="35000"/>
                </a:spcAft>
              </a:pPr>
              <a:r>
                <a:rPr lang="fa-IR" sz="3200" kern="1200" dirty="0" smtClean="0">
                  <a:solidFill>
                    <a:schemeClr val="tx1"/>
                  </a:solidFill>
                  <a:cs typeface="B Traffic" pitchFamily="2" charset="-78"/>
                </a:rPr>
                <a:t> آغاز قیام زید در سال 122 هجری با شعار یا منصور امت</a:t>
              </a:r>
              <a:endParaRPr lang="en-US" sz="3200" kern="1200" dirty="0">
                <a:solidFill>
                  <a:schemeClr val="tx1"/>
                </a:solidFill>
                <a:cs typeface="B Traffic" pitchFamily="2" charset="-78"/>
              </a:endParaRPr>
            </a:p>
          </p:txBody>
        </p:sp>
      </p:grpSp>
      <p:grpSp>
        <p:nvGrpSpPr>
          <p:cNvPr id="21" name="Group 20"/>
          <p:cNvGrpSpPr/>
          <p:nvPr/>
        </p:nvGrpSpPr>
        <p:grpSpPr>
          <a:xfrm>
            <a:off x="2032379" y="1201742"/>
            <a:ext cx="1220444" cy="984415"/>
            <a:chOff x="1210874" y="1446440"/>
            <a:chExt cx="1239806" cy="1239806"/>
          </a:xfrm>
        </p:grpSpPr>
        <p:sp>
          <p:nvSpPr>
            <p:cNvPr id="25" name="Down Arrow 24"/>
            <p:cNvSpPr/>
            <p:nvPr/>
          </p:nvSpPr>
          <p:spPr>
            <a:xfrm>
              <a:off x="1210874" y="1446440"/>
              <a:ext cx="1239806" cy="1239806"/>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6" name="Down Arrow 10"/>
            <p:cNvSpPr/>
            <p:nvPr/>
          </p:nvSpPr>
          <p:spPr>
            <a:xfrm>
              <a:off x="1489830" y="1446440"/>
              <a:ext cx="681894" cy="9329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22" name="Group 21"/>
          <p:cNvGrpSpPr/>
          <p:nvPr/>
        </p:nvGrpSpPr>
        <p:grpSpPr>
          <a:xfrm>
            <a:off x="1426942" y="2914254"/>
            <a:ext cx="1220444" cy="984415"/>
            <a:chOff x="605437" y="3659018"/>
            <a:chExt cx="1239806" cy="1239806"/>
          </a:xfrm>
        </p:grpSpPr>
        <p:sp>
          <p:nvSpPr>
            <p:cNvPr id="23" name="Down Arrow 22"/>
            <p:cNvSpPr/>
            <p:nvPr/>
          </p:nvSpPr>
          <p:spPr>
            <a:xfrm>
              <a:off x="605437" y="3659018"/>
              <a:ext cx="1239806" cy="1239806"/>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24" name="Down Arrow 12"/>
            <p:cNvSpPr/>
            <p:nvPr/>
          </p:nvSpPr>
          <p:spPr>
            <a:xfrm>
              <a:off x="884393" y="3659018"/>
              <a:ext cx="681894" cy="9329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33" name="Group 32"/>
          <p:cNvGrpSpPr/>
          <p:nvPr/>
        </p:nvGrpSpPr>
        <p:grpSpPr>
          <a:xfrm>
            <a:off x="214282" y="5284960"/>
            <a:ext cx="6572296" cy="1358750"/>
            <a:chOff x="1758089" y="0"/>
            <a:chExt cx="5885776" cy="1144436"/>
          </a:xfrm>
          <a:solidFill>
            <a:schemeClr val="accent5">
              <a:lumMod val="20000"/>
              <a:lumOff val="80000"/>
            </a:schemeClr>
          </a:solidFill>
        </p:grpSpPr>
        <p:sp>
          <p:nvSpPr>
            <p:cNvPr id="37" name="Rounded Rectangle 36"/>
            <p:cNvSpPr/>
            <p:nvPr/>
          </p:nvSpPr>
          <p:spPr>
            <a:xfrm>
              <a:off x="1758089" y="0"/>
              <a:ext cx="5885776" cy="114443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3078527" y="33519"/>
              <a:ext cx="4531819" cy="1077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fa-IR" sz="3200" kern="1200" dirty="0" smtClean="0">
                  <a:solidFill>
                    <a:schemeClr val="tx1"/>
                  </a:solidFill>
                  <a:cs typeface="B Traffic" pitchFamily="2" charset="-78"/>
                </a:rPr>
                <a:t> خیانت اشراف کوفه به زید</a:t>
              </a:r>
              <a:endParaRPr lang="en-US" sz="3200" kern="1200" dirty="0">
                <a:solidFill>
                  <a:schemeClr val="tx1"/>
                </a:solidFill>
                <a:cs typeface="B Traffic" pitchFamily="2" charset="-78"/>
              </a:endParaRPr>
            </a:p>
          </p:txBody>
        </p:sp>
      </p:grpSp>
      <p:grpSp>
        <p:nvGrpSpPr>
          <p:cNvPr id="39" name="Group 38"/>
          <p:cNvGrpSpPr/>
          <p:nvPr/>
        </p:nvGrpSpPr>
        <p:grpSpPr>
          <a:xfrm>
            <a:off x="857224" y="4572008"/>
            <a:ext cx="1220444" cy="984415"/>
            <a:chOff x="605437" y="3659018"/>
            <a:chExt cx="1239806" cy="1239806"/>
          </a:xfrm>
        </p:grpSpPr>
        <p:sp>
          <p:nvSpPr>
            <p:cNvPr id="40" name="Down Arrow 39"/>
            <p:cNvSpPr/>
            <p:nvPr/>
          </p:nvSpPr>
          <p:spPr>
            <a:xfrm>
              <a:off x="605437" y="3659018"/>
              <a:ext cx="1239806" cy="1239806"/>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41" name="Down Arrow 12"/>
            <p:cNvSpPr/>
            <p:nvPr/>
          </p:nvSpPr>
          <p:spPr>
            <a:xfrm>
              <a:off x="884393" y="3659018"/>
              <a:ext cx="681894" cy="9329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96" name="Group 95"/>
          <p:cNvGrpSpPr/>
          <p:nvPr/>
        </p:nvGrpSpPr>
        <p:grpSpPr>
          <a:xfrm>
            <a:off x="1831236" y="1478774"/>
            <a:ext cx="6704278" cy="1519130"/>
            <a:chOff x="1758089" y="0"/>
            <a:chExt cx="5885776" cy="1144436"/>
          </a:xfrm>
        </p:grpSpPr>
        <p:sp>
          <p:nvSpPr>
            <p:cNvPr id="97" name="Rounded Rectangle 96"/>
            <p:cNvSpPr/>
            <p:nvPr/>
          </p:nvSpPr>
          <p:spPr>
            <a:xfrm>
              <a:off x="1758089" y="0"/>
              <a:ext cx="5885776" cy="1144436"/>
            </a:xfrm>
            <a:prstGeom prst="roundRect">
              <a:avLst>
                <a:gd name="adj" fmla="val 10000"/>
              </a:avLst>
            </a:pr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98" name="Rounded Rectangle 4"/>
            <p:cNvSpPr/>
            <p:nvPr/>
          </p:nvSpPr>
          <p:spPr>
            <a:xfrm>
              <a:off x="3078527" y="33519"/>
              <a:ext cx="4531819"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chemeClr val="bg1"/>
                  </a:solidFill>
                  <a:cs typeface="B Traffic" pitchFamily="2" charset="-78"/>
                </a:rPr>
                <a:t> مقاومت دو روزه‌ی زید همراه با چهارصد نفر که او را یاری کرده بودند</a:t>
              </a:r>
              <a:endParaRPr lang="en-US" sz="2400" kern="1200" dirty="0">
                <a:solidFill>
                  <a:schemeClr val="bg1"/>
                </a:solidFill>
                <a:cs typeface="B Traffic" pitchFamily="2" charset="-78"/>
              </a:endParaRPr>
            </a:p>
          </p:txBody>
        </p:sp>
      </p:grpSp>
      <p:grpSp>
        <p:nvGrpSpPr>
          <p:cNvPr id="99" name="Group 98"/>
          <p:cNvGrpSpPr/>
          <p:nvPr/>
        </p:nvGrpSpPr>
        <p:grpSpPr>
          <a:xfrm>
            <a:off x="2297678" y="42352"/>
            <a:ext cx="6704278" cy="1519130"/>
            <a:chOff x="1318566" y="1303386"/>
            <a:chExt cx="5885776" cy="1144436"/>
          </a:xfrm>
        </p:grpSpPr>
        <p:sp>
          <p:nvSpPr>
            <p:cNvPr id="100" name="Rounded Rectangle 99"/>
            <p:cNvSpPr/>
            <p:nvPr/>
          </p:nvSpPr>
          <p:spPr>
            <a:xfrm>
              <a:off x="1318566" y="1303386"/>
              <a:ext cx="5885776" cy="1144436"/>
            </a:xfrm>
            <a:prstGeom prst="roundRect">
              <a:avLst>
                <a:gd name="adj" fmla="val 10000"/>
              </a:avLst>
            </a:prstGeom>
          </p:spPr>
          <p:style>
            <a:lnRef idx="2">
              <a:schemeClr val="lt1">
                <a:hueOff val="0"/>
                <a:satOff val="0"/>
                <a:lumOff val="0"/>
                <a:alphaOff val="0"/>
              </a:schemeClr>
            </a:lnRef>
            <a:fillRef idx="1">
              <a:schemeClr val="accent6">
                <a:shade val="50000"/>
                <a:hueOff val="-184678"/>
                <a:satOff val="12312"/>
                <a:lumOff val="16074"/>
                <a:alphaOff val="0"/>
              </a:schemeClr>
            </a:fillRef>
            <a:effectRef idx="0">
              <a:schemeClr val="accent6">
                <a:shade val="50000"/>
                <a:hueOff val="-184678"/>
                <a:satOff val="12312"/>
                <a:lumOff val="16074"/>
                <a:alphaOff val="0"/>
              </a:schemeClr>
            </a:effectRef>
            <a:fontRef idx="minor">
              <a:schemeClr val="lt1"/>
            </a:fontRef>
          </p:style>
        </p:sp>
        <p:sp>
          <p:nvSpPr>
            <p:cNvPr id="101" name="Rounded Rectangle 6"/>
            <p:cNvSpPr/>
            <p:nvPr/>
          </p:nvSpPr>
          <p:spPr>
            <a:xfrm>
              <a:off x="2535492" y="1336905"/>
              <a:ext cx="4635332"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smtClean="0">
                  <a:solidFill>
                    <a:schemeClr val="tx1"/>
                  </a:solidFill>
                  <a:cs typeface="B Traffic" pitchFamily="2" charset="-78"/>
                </a:rPr>
                <a:t> شهادت زید در دوم صفر سال 122 هجری در سن 42 سالگی</a:t>
              </a:r>
              <a:endParaRPr lang="en-US" sz="2400" kern="1200" dirty="0">
                <a:solidFill>
                  <a:schemeClr val="tx1"/>
                </a:solidFill>
                <a:cs typeface="B Traffic" pitchFamily="2" charset="-78"/>
              </a:endParaRPr>
            </a:p>
          </p:txBody>
        </p:sp>
      </p:grpSp>
      <p:grpSp>
        <p:nvGrpSpPr>
          <p:cNvPr id="102" name="Group 101"/>
          <p:cNvGrpSpPr/>
          <p:nvPr/>
        </p:nvGrpSpPr>
        <p:grpSpPr>
          <a:xfrm>
            <a:off x="1236202" y="2821062"/>
            <a:ext cx="6704278" cy="1519130"/>
            <a:chOff x="879044" y="2606772"/>
            <a:chExt cx="5885776" cy="1144436"/>
          </a:xfrm>
        </p:grpSpPr>
        <p:sp>
          <p:nvSpPr>
            <p:cNvPr id="103" name="Rounded Rectangle 102"/>
            <p:cNvSpPr/>
            <p:nvPr/>
          </p:nvSpPr>
          <p:spPr>
            <a:xfrm>
              <a:off x="879044" y="2606772"/>
              <a:ext cx="5885776" cy="1144436"/>
            </a:xfrm>
            <a:prstGeom prst="roundRect">
              <a:avLst>
                <a:gd name="adj" fmla="val 10000"/>
              </a:avLst>
            </a:prstGeom>
          </p:spPr>
          <p:style>
            <a:lnRef idx="2">
              <a:schemeClr val="lt1">
                <a:hueOff val="0"/>
                <a:satOff val="0"/>
                <a:lumOff val="0"/>
                <a:alphaOff val="0"/>
              </a:schemeClr>
            </a:lnRef>
            <a:fillRef idx="1">
              <a:schemeClr val="accent6">
                <a:shade val="50000"/>
                <a:hueOff val="-369355"/>
                <a:satOff val="24624"/>
                <a:lumOff val="32148"/>
                <a:alphaOff val="0"/>
              </a:schemeClr>
            </a:fillRef>
            <a:effectRef idx="0">
              <a:schemeClr val="accent6">
                <a:shade val="50000"/>
                <a:hueOff val="-369355"/>
                <a:satOff val="24624"/>
                <a:lumOff val="32148"/>
                <a:alphaOff val="0"/>
              </a:schemeClr>
            </a:effectRef>
            <a:fontRef idx="minor">
              <a:schemeClr val="lt1"/>
            </a:fontRef>
          </p:style>
        </p:sp>
        <p:sp>
          <p:nvSpPr>
            <p:cNvPr id="104" name="Rounded Rectangle 8"/>
            <p:cNvSpPr/>
            <p:nvPr/>
          </p:nvSpPr>
          <p:spPr>
            <a:xfrm>
              <a:off x="2095969" y="2640291"/>
              <a:ext cx="4635332"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rgbClr val="7030A0"/>
                  </a:solidFill>
                  <a:cs typeface="B Traffic" pitchFamily="2" charset="-78"/>
                </a:rPr>
                <a:t> دفن او در جوی آبی توسط یارانش</a:t>
              </a:r>
              <a:endParaRPr lang="en-US" sz="2800" kern="1200" dirty="0">
                <a:solidFill>
                  <a:srgbClr val="7030A0"/>
                </a:solidFill>
                <a:cs typeface="B Traffic" pitchFamily="2" charset="-78"/>
              </a:endParaRPr>
            </a:p>
          </p:txBody>
        </p:sp>
      </p:grpSp>
      <p:grpSp>
        <p:nvGrpSpPr>
          <p:cNvPr id="105" name="Group 104"/>
          <p:cNvGrpSpPr/>
          <p:nvPr/>
        </p:nvGrpSpPr>
        <p:grpSpPr>
          <a:xfrm>
            <a:off x="1368123" y="4398234"/>
            <a:ext cx="6704278" cy="1519130"/>
            <a:chOff x="439522" y="3910158"/>
            <a:chExt cx="5885776" cy="1144436"/>
          </a:xfrm>
        </p:grpSpPr>
        <p:sp>
          <p:nvSpPr>
            <p:cNvPr id="106" name="Rounded Rectangle 105"/>
            <p:cNvSpPr/>
            <p:nvPr/>
          </p:nvSpPr>
          <p:spPr>
            <a:xfrm>
              <a:off x="439522" y="3910158"/>
              <a:ext cx="5885776" cy="1144436"/>
            </a:xfrm>
            <a:prstGeom prst="roundRect">
              <a:avLst>
                <a:gd name="adj" fmla="val 10000"/>
              </a:avLst>
            </a:prstGeom>
          </p:spPr>
          <p:style>
            <a:lnRef idx="2">
              <a:schemeClr val="lt1">
                <a:hueOff val="0"/>
                <a:satOff val="0"/>
                <a:lumOff val="0"/>
                <a:alphaOff val="0"/>
              </a:schemeClr>
            </a:lnRef>
            <a:fillRef idx="1">
              <a:schemeClr val="accent6">
                <a:shade val="50000"/>
                <a:hueOff val="-369355"/>
                <a:satOff val="24624"/>
                <a:lumOff val="32148"/>
                <a:alphaOff val="0"/>
              </a:schemeClr>
            </a:fillRef>
            <a:effectRef idx="0">
              <a:schemeClr val="accent6">
                <a:shade val="50000"/>
                <a:hueOff val="-369355"/>
                <a:satOff val="24624"/>
                <a:lumOff val="32148"/>
                <a:alphaOff val="0"/>
              </a:schemeClr>
            </a:effectRef>
            <a:fontRef idx="minor">
              <a:schemeClr val="lt1"/>
            </a:fontRef>
          </p:style>
        </p:sp>
        <p:sp>
          <p:nvSpPr>
            <p:cNvPr id="107" name="Rounded Rectangle 10"/>
            <p:cNvSpPr/>
            <p:nvPr/>
          </p:nvSpPr>
          <p:spPr>
            <a:xfrm>
              <a:off x="1656447" y="3943677"/>
              <a:ext cx="4635332"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justLow" defTabSz="1244600" rtl="1">
                <a:lnSpc>
                  <a:spcPct val="90000"/>
                </a:lnSpc>
                <a:spcBef>
                  <a:spcPct val="0"/>
                </a:spcBef>
                <a:spcAft>
                  <a:spcPct val="35000"/>
                </a:spcAft>
              </a:pPr>
              <a:r>
                <a:rPr lang="fa-IR" sz="2800" kern="1200" dirty="0" smtClean="0">
                  <a:solidFill>
                    <a:srgbClr val="7030A0"/>
                  </a:solidFill>
                  <a:cs typeface="B Traffic" pitchFamily="2" charset="-78"/>
                </a:rPr>
                <a:t> یافتن جسد او توسط والی کوفه و به دار کشیدن او در کناسه</a:t>
              </a:r>
              <a:endParaRPr lang="en-US" sz="2800" kern="1200" dirty="0">
                <a:solidFill>
                  <a:srgbClr val="7030A0"/>
                </a:solidFill>
                <a:cs typeface="B Traffic" pitchFamily="2" charset="-78"/>
              </a:endParaRPr>
            </a:p>
          </p:txBody>
        </p:sp>
      </p:grpSp>
      <p:grpSp>
        <p:nvGrpSpPr>
          <p:cNvPr id="108" name="Group 107"/>
          <p:cNvGrpSpPr/>
          <p:nvPr/>
        </p:nvGrpSpPr>
        <p:grpSpPr>
          <a:xfrm>
            <a:off x="465295" y="5397143"/>
            <a:ext cx="6704278" cy="1519130"/>
            <a:chOff x="0" y="5213545"/>
            <a:chExt cx="5885776" cy="1144436"/>
          </a:xfrm>
        </p:grpSpPr>
        <p:sp>
          <p:nvSpPr>
            <p:cNvPr id="109" name="Rounded Rectangle 108"/>
            <p:cNvSpPr/>
            <p:nvPr/>
          </p:nvSpPr>
          <p:spPr>
            <a:xfrm>
              <a:off x="0" y="5213545"/>
              <a:ext cx="5885776" cy="1144436"/>
            </a:xfrm>
            <a:prstGeom prst="roundRect">
              <a:avLst>
                <a:gd name="adj" fmla="val 10000"/>
              </a:avLst>
            </a:prstGeom>
          </p:spPr>
          <p:style>
            <a:lnRef idx="2">
              <a:schemeClr val="lt1">
                <a:hueOff val="0"/>
                <a:satOff val="0"/>
                <a:lumOff val="0"/>
                <a:alphaOff val="0"/>
              </a:schemeClr>
            </a:lnRef>
            <a:fillRef idx="1">
              <a:schemeClr val="accent6">
                <a:shade val="50000"/>
                <a:hueOff val="-184678"/>
                <a:satOff val="12312"/>
                <a:lumOff val="16074"/>
                <a:alphaOff val="0"/>
              </a:schemeClr>
            </a:fillRef>
            <a:effectRef idx="0">
              <a:schemeClr val="accent6">
                <a:shade val="50000"/>
                <a:hueOff val="-184678"/>
                <a:satOff val="12312"/>
                <a:lumOff val="16074"/>
                <a:alphaOff val="0"/>
              </a:schemeClr>
            </a:effectRef>
            <a:fontRef idx="minor">
              <a:schemeClr val="lt1"/>
            </a:fontRef>
          </p:style>
        </p:sp>
        <p:sp>
          <p:nvSpPr>
            <p:cNvPr id="110" name="Rounded Rectangle 12"/>
            <p:cNvSpPr/>
            <p:nvPr/>
          </p:nvSpPr>
          <p:spPr>
            <a:xfrm>
              <a:off x="392909" y="5247064"/>
              <a:ext cx="5459348" cy="1077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rgbClr val="7030A0"/>
                  </a:solidFill>
                  <a:cs typeface="B Traffic" pitchFamily="2" charset="-78"/>
                </a:rPr>
                <a:t> سه سال بعد، ولید بن یزید، خلیفه‌ی وقت دستور به پایین کشیدن جسد را داد و آنرا آتش زده و خاکسترش را به فرات ریختند.</a:t>
              </a:r>
              <a:endParaRPr lang="en-US" sz="2400" kern="1200" dirty="0">
                <a:solidFill>
                  <a:srgbClr val="7030A0"/>
                </a:solidFill>
                <a:cs typeface="B Traffic" pitchFamily="2" charset="-78"/>
              </a:endParaRPr>
            </a:p>
          </p:txBody>
        </p:sp>
      </p:grpSp>
      <p:grpSp>
        <p:nvGrpSpPr>
          <p:cNvPr id="111" name="Group 110"/>
          <p:cNvGrpSpPr/>
          <p:nvPr/>
        </p:nvGrpSpPr>
        <p:grpSpPr>
          <a:xfrm>
            <a:off x="2458498" y="1000108"/>
            <a:ext cx="847331" cy="987434"/>
            <a:chOff x="1758089" y="836074"/>
            <a:chExt cx="743883" cy="743883"/>
          </a:xfrm>
        </p:grpSpPr>
        <p:sp>
          <p:nvSpPr>
            <p:cNvPr id="112" name="Down Arrow 111"/>
            <p:cNvSpPr/>
            <p:nvPr/>
          </p:nvSpPr>
          <p:spPr>
            <a:xfrm>
              <a:off x="1758089" y="836074"/>
              <a:ext cx="743883" cy="743883"/>
            </a:xfrm>
            <a:prstGeom prst="downArrow">
              <a:avLst>
                <a:gd name="adj1" fmla="val 55000"/>
                <a:gd name="adj2" fmla="val 45000"/>
              </a:avLst>
            </a:prstGeom>
          </p:spPr>
          <p:style>
            <a:lnRef idx="2">
              <a:schemeClr val="accent6">
                <a:alpha val="90000"/>
                <a:tint val="55000"/>
                <a:hueOff val="0"/>
                <a:satOff val="0"/>
                <a:lumOff val="0"/>
                <a:alphaOff val="0"/>
              </a:schemeClr>
            </a:lnRef>
            <a:fillRef idx="1">
              <a:schemeClr val="accent6">
                <a:alpha val="90000"/>
                <a:tint val="55000"/>
                <a:hueOff val="0"/>
                <a:satOff val="0"/>
                <a:lumOff val="0"/>
                <a:alphaOff val="0"/>
              </a:schemeClr>
            </a:fillRef>
            <a:effectRef idx="0">
              <a:schemeClr val="accent6">
                <a:alpha val="90000"/>
                <a:tint val="55000"/>
                <a:hueOff val="0"/>
                <a:satOff val="0"/>
                <a:lumOff val="0"/>
                <a:alphaOff val="0"/>
              </a:schemeClr>
            </a:effectRef>
            <a:fontRef idx="minor">
              <a:schemeClr val="dk1">
                <a:hueOff val="0"/>
                <a:satOff val="0"/>
                <a:lumOff val="0"/>
                <a:alphaOff val="0"/>
              </a:schemeClr>
            </a:fontRef>
          </p:style>
        </p:sp>
        <p:sp>
          <p:nvSpPr>
            <p:cNvPr id="113" name="Down Arrow 14"/>
            <p:cNvSpPr/>
            <p:nvPr/>
          </p:nvSpPr>
          <p:spPr>
            <a:xfrm>
              <a:off x="1925463" y="836074"/>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14" name="Group 113"/>
          <p:cNvGrpSpPr/>
          <p:nvPr/>
        </p:nvGrpSpPr>
        <p:grpSpPr>
          <a:xfrm>
            <a:off x="2018975" y="2285992"/>
            <a:ext cx="847331" cy="987434"/>
            <a:chOff x="1318566" y="2139460"/>
            <a:chExt cx="743883" cy="743883"/>
          </a:xfrm>
        </p:grpSpPr>
        <p:sp>
          <p:nvSpPr>
            <p:cNvPr id="115" name="Down Arrow 114"/>
            <p:cNvSpPr/>
            <p:nvPr/>
          </p:nvSpPr>
          <p:spPr>
            <a:xfrm>
              <a:off x="1318566" y="2139460"/>
              <a:ext cx="743883" cy="743883"/>
            </a:xfrm>
            <a:prstGeom prst="downArrow">
              <a:avLst>
                <a:gd name="adj1" fmla="val 55000"/>
                <a:gd name="adj2" fmla="val 45000"/>
              </a:avLst>
            </a:prstGeom>
          </p:spPr>
          <p:style>
            <a:lnRef idx="2">
              <a:schemeClr val="accent6">
                <a:alpha val="90000"/>
                <a:tint val="55000"/>
                <a:hueOff val="0"/>
                <a:satOff val="0"/>
                <a:lumOff val="0"/>
                <a:alphaOff val="0"/>
              </a:schemeClr>
            </a:lnRef>
            <a:fillRef idx="1">
              <a:schemeClr val="accent6">
                <a:alpha val="90000"/>
                <a:tint val="55000"/>
                <a:hueOff val="0"/>
                <a:satOff val="0"/>
                <a:lumOff val="0"/>
                <a:alphaOff val="0"/>
              </a:schemeClr>
            </a:fillRef>
            <a:effectRef idx="0">
              <a:schemeClr val="accent6">
                <a:alpha val="90000"/>
                <a:tint val="55000"/>
                <a:hueOff val="0"/>
                <a:satOff val="0"/>
                <a:lumOff val="0"/>
                <a:alphaOff val="0"/>
              </a:schemeClr>
            </a:effectRef>
            <a:fontRef idx="minor">
              <a:schemeClr val="dk1">
                <a:hueOff val="0"/>
                <a:satOff val="0"/>
                <a:lumOff val="0"/>
                <a:alphaOff val="0"/>
              </a:schemeClr>
            </a:fontRef>
          </p:style>
        </p:sp>
        <p:sp>
          <p:nvSpPr>
            <p:cNvPr id="116" name="Down Arrow 16"/>
            <p:cNvSpPr/>
            <p:nvPr/>
          </p:nvSpPr>
          <p:spPr>
            <a:xfrm>
              <a:off x="1485940" y="2139460"/>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17" name="Group 116"/>
          <p:cNvGrpSpPr/>
          <p:nvPr/>
        </p:nvGrpSpPr>
        <p:grpSpPr>
          <a:xfrm>
            <a:off x="1500166" y="3500438"/>
            <a:ext cx="847331" cy="987434"/>
            <a:chOff x="879044" y="3423773"/>
            <a:chExt cx="743883" cy="743883"/>
          </a:xfrm>
        </p:grpSpPr>
        <p:sp>
          <p:nvSpPr>
            <p:cNvPr id="118" name="Down Arrow 117"/>
            <p:cNvSpPr/>
            <p:nvPr/>
          </p:nvSpPr>
          <p:spPr>
            <a:xfrm>
              <a:off x="879044" y="3423773"/>
              <a:ext cx="743883" cy="743883"/>
            </a:xfrm>
            <a:prstGeom prst="downArrow">
              <a:avLst>
                <a:gd name="adj1" fmla="val 55000"/>
                <a:gd name="adj2" fmla="val 45000"/>
              </a:avLst>
            </a:prstGeom>
          </p:spPr>
          <p:style>
            <a:lnRef idx="2">
              <a:schemeClr val="accent6">
                <a:alpha val="90000"/>
                <a:tint val="55000"/>
                <a:hueOff val="0"/>
                <a:satOff val="0"/>
                <a:lumOff val="0"/>
                <a:alphaOff val="0"/>
              </a:schemeClr>
            </a:lnRef>
            <a:fillRef idx="1">
              <a:schemeClr val="accent6">
                <a:alpha val="90000"/>
                <a:tint val="55000"/>
                <a:hueOff val="0"/>
                <a:satOff val="0"/>
                <a:lumOff val="0"/>
                <a:alphaOff val="0"/>
              </a:schemeClr>
            </a:fillRef>
            <a:effectRef idx="0">
              <a:schemeClr val="accent6">
                <a:alpha val="90000"/>
                <a:tint val="55000"/>
                <a:hueOff val="0"/>
                <a:satOff val="0"/>
                <a:lumOff val="0"/>
                <a:alphaOff val="0"/>
              </a:schemeClr>
            </a:effectRef>
            <a:fontRef idx="minor">
              <a:schemeClr val="dk1">
                <a:hueOff val="0"/>
                <a:satOff val="0"/>
                <a:lumOff val="0"/>
                <a:alphaOff val="0"/>
              </a:schemeClr>
            </a:fontRef>
          </p:style>
        </p:sp>
        <p:sp>
          <p:nvSpPr>
            <p:cNvPr id="119" name="Down Arrow 18"/>
            <p:cNvSpPr/>
            <p:nvPr/>
          </p:nvSpPr>
          <p:spPr>
            <a:xfrm>
              <a:off x="1046418" y="3423773"/>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grpSp>
        <p:nvGrpSpPr>
          <p:cNvPr id="120" name="Group 119"/>
          <p:cNvGrpSpPr/>
          <p:nvPr/>
        </p:nvGrpSpPr>
        <p:grpSpPr>
          <a:xfrm>
            <a:off x="1000100" y="4572008"/>
            <a:ext cx="847331" cy="987434"/>
            <a:chOff x="439522" y="4739875"/>
            <a:chExt cx="743883" cy="743883"/>
          </a:xfrm>
        </p:grpSpPr>
        <p:sp>
          <p:nvSpPr>
            <p:cNvPr id="121" name="Down Arrow 120"/>
            <p:cNvSpPr/>
            <p:nvPr/>
          </p:nvSpPr>
          <p:spPr>
            <a:xfrm>
              <a:off x="439522" y="4739875"/>
              <a:ext cx="743883" cy="743883"/>
            </a:xfrm>
            <a:prstGeom prst="downArrow">
              <a:avLst>
                <a:gd name="adj1" fmla="val 55000"/>
                <a:gd name="adj2" fmla="val 45000"/>
              </a:avLst>
            </a:prstGeom>
          </p:spPr>
          <p:style>
            <a:lnRef idx="2">
              <a:schemeClr val="accent6">
                <a:alpha val="90000"/>
                <a:tint val="55000"/>
                <a:hueOff val="0"/>
                <a:satOff val="0"/>
                <a:lumOff val="0"/>
                <a:alphaOff val="0"/>
              </a:schemeClr>
            </a:lnRef>
            <a:fillRef idx="1">
              <a:schemeClr val="accent6">
                <a:alpha val="90000"/>
                <a:tint val="55000"/>
                <a:hueOff val="0"/>
                <a:satOff val="0"/>
                <a:lumOff val="0"/>
                <a:alphaOff val="0"/>
              </a:schemeClr>
            </a:fillRef>
            <a:effectRef idx="0">
              <a:schemeClr val="accent6">
                <a:alpha val="90000"/>
                <a:tint val="55000"/>
                <a:hueOff val="0"/>
                <a:satOff val="0"/>
                <a:lumOff val="0"/>
                <a:alphaOff val="0"/>
              </a:schemeClr>
            </a:effectRef>
            <a:fontRef idx="minor">
              <a:schemeClr val="dk1">
                <a:hueOff val="0"/>
                <a:satOff val="0"/>
                <a:lumOff val="0"/>
                <a:alphaOff val="0"/>
              </a:schemeClr>
            </a:fontRef>
          </p:style>
        </p:sp>
        <p:sp>
          <p:nvSpPr>
            <p:cNvPr id="122" name="Down Arrow 20"/>
            <p:cNvSpPr/>
            <p:nvPr/>
          </p:nvSpPr>
          <p:spPr>
            <a:xfrm>
              <a:off x="606896" y="4739875"/>
              <a:ext cx="409135" cy="559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p:txBody>
        </p:sp>
      </p:gr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 calcmode="lin" valueType="num">
                                      <p:cBhvr>
                                        <p:cTn id="43" dur="500" fill="hold"/>
                                        <p:tgtEl>
                                          <p:spTgt spid="20"/>
                                        </p:tgtEl>
                                        <p:attrNameLst>
                                          <p:attrName>style.rotation</p:attrName>
                                        </p:attrNameLst>
                                      </p:cBhvr>
                                      <p:tavLst>
                                        <p:tav tm="0">
                                          <p:val>
                                            <p:fltVal val="360"/>
                                          </p:val>
                                        </p:tav>
                                        <p:tav tm="100000">
                                          <p:val>
                                            <p:fltVal val="0"/>
                                          </p:val>
                                        </p:tav>
                                      </p:tavLst>
                                    </p:anim>
                                    <p:animEffect transition="in" filter="fade">
                                      <p:cBhvr>
                                        <p:cTn id="44" dur="500"/>
                                        <p:tgtEl>
                                          <p:spTgt spid="20"/>
                                        </p:tgtEl>
                                      </p:cBhvr>
                                    </p:animEffect>
                                  </p:childTnLst>
                                </p:cTn>
                              </p:par>
                              <p:par>
                                <p:cTn id="45" presetID="26"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80">
                                          <p:stCondLst>
                                            <p:cond delay="0"/>
                                          </p:stCondLst>
                                        </p:cTn>
                                        <p:tgtEl>
                                          <p:spTgt spid="39"/>
                                        </p:tgtEl>
                                      </p:cBhvr>
                                    </p:animEffect>
                                    <p:anim calcmode="lin" valueType="num">
                                      <p:cBhvr>
                                        <p:cTn id="4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53" dur="26">
                                          <p:stCondLst>
                                            <p:cond delay="650"/>
                                          </p:stCondLst>
                                        </p:cTn>
                                        <p:tgtEl>
                                          <p:spTgt spid="39"/>
                                        </p:tgtEl>
                                      </p:cBhvr>
                                      <p:to x="100000" y="60000"/>
                                    </p:animScale>
                                    <p:animScale>
                                      <p:cBhvr>
                                        <p:cTn id="54" dur="166" decel="50000">
                                          <p:stCondLst>
                                            <p:cond delay="676"/>
                                          </p:stCondLst>
                                        </p:cTn>
                                        <p:tgtEl>
                                          <p:spTgt spid="39"/>
                                        </p:tgtEl>
                                      </p:cBhvr>
                                      <p:to x="100000" y="100000"/>
                                    </p:animScale>
                                    <p:animScale>
                                      <p:cBhvr>
                                        <p:cTn id="55" dur="26">
                                          <p:stCondLst>
                                            <p:cond delay="1312"/>
                                          </p:stCondLst>
                                        </p:cTn>
                                        <p:tgtEl>
                                          <p:spTgt spid="39"/>
                                        </p:tgtEl>
                                      </p:cBhvr>
                                      <p:to x="100000" y="80000"/>
                                    </p:animScale>
                                    <p:animScale>
                                      <p:cBhvr>
                                        <p:cTn id="56" dur="166" decel="50000">
                                          <p:stCondLst>
                                            <p:cond delay="1338"/>
                                          </p:stCondLst>
                                        </p:cTn>
                                        <p:tgtEl>
                                          <p:spTgt spid="39"/>
                                        </p:tgtEl>
                                      </p:cBhvr>
                                      <p:to x="100000" y="100000"/>
                                    </p:animScale>
                                    <p:animScale>
                                      <p:cBhvr>
                                        <p:cTn id="57" dur="26">
                                          <p:stCondLst>
                                            <p:cond delay="1642"/>
                                          </p:stCondLst>
                                        </p:cTn>
                                        <p:tgtEl>
                                          <p:spTgt spid="39"/>
                                        </p:tgtEl>
                                      </p:cBhvr>
                                      <p:to x="100000" y="90000"/>
                                    </p:animScale>
                                    <p:animScale>
                                      <p:cBhvr>
                                        <p:cTn id="58" dur="166" decel="50000">
                                          <p:stCondLst>
                                            <p:cond delay="1668"/>
                                          </p:stCondLst>
                                        </p:cTn>
                                        <p:tgtEl>
                                          <p:spTgt spid="39"/>
                                        </p:tgtEl>
                                      </p:cBhvr>
                                      <p:to x="100000" y="100000"/>
                                    </p:animScale>
                                    <p:animScale>
                                      <p:cBhvr>
                                        <p:cTn id="59" dur="26">
                                          <p:stCondLst>
                                            <p:cond delay="1808"/>
                                          </p:stCondLst>
                                        </p:cTn>
                                        <p:tgtEl>
                                          <p:spTgt spid="39"/>
                                        </p:tgtEl>
                                      </p:cBhvr>
                                      <p:to x="100000" y="95000"/>
                                    </p:animScale>
                                    <p:animScale>
                                      <p:cBhvr>
                                        <p:cTn id="60" dur="166" decel="50000">
                                          <p:stCondLst>
                                            <p:cond delay="1834"/>
                                          </p:stCondLst>
                                        </p:cTn>
                                        <p:tgtEl>
                                          <p:spTgt spid="39"/>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5"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000"/>
                                        <p:tgtEl>
                                          <p:spTgt spid="33"/>
                                        </p:tgtEl>
                                      </p:cBhvr>
                                    </p:animEffect>
                                    <p:anim calcmode="lin" valueType="num">
                                      <p:cBhvr>
                                        <p:cTn id="66" dur="2000" fill="hold"/>
                                        <p:tgtEl>
                                          <p:spTgt spid="33"/>
                                        </p:tgtEl>
                                        <p:attrNameLst>
                                          <p:attrName>style.rotation</p:attrName>
                                        </p:attrNameLst>
                                      </p:cBhvr>
                                      <p:tavLst>
                                        <p:tav tm="0">
                                          <p:val>
                                            <p:fltVal val="720"/>
                                          </p:val>
                                        </p:tav>
                                        <p:tav tm="100000">
                                          <p:val>
                                            <p:fltVal val="0"/>
                                          </p:val>
                                        </p:tav>
                                      </p:tavLst>
                                    </p:anim>
                                    <p:anim calcmode="lin" valueType="num">
                                      <p:cBhvr>
                                        <p:cTn id="67" dur="2000" fill="hold"/>
                                        <p:tgtEl>
                                          <p:spTgt spid="33"/>
                                        </p:tgtEl>
                                        <p:attrNameLst>
                                          <p:attrName>ppt_h</p:attrName>
                                        </p:attrNameLst>
                                      </p:cBhvr>
                                      <p:tavLst>
                                        <p:tav tm="0">
                                          <p:val>
                                            <p:fltVal val="0"/>
                                          </p:val>
                                        </p:tav>
                                        <p:tav tm="100000">
                                          <p:val>
                                            <p:strVal val="#ppt_h"/>
                                          </p:val>
                                        </p:tav>
                                      </p:tavLst>
                                    </p:anim>
                                    <p:anim calcmode="lin" valueType="num">
                                      <p:cBhvr>
                                        <p:cTn id="68" dur="2000" fill="hold"/>
                                        <p:tgtEl>
                                          <p:spTgt spid="33"/>
                                        </p:tgtEl>
                                        <p:attrNameLst>
                                          <p:attrName>ppt_w</p:attrName>
                                        </p:attrNameLst>
                                      </p:cBhvr>
                                      <p:tavLst>
                                        <p:tav tm="0">
                                          <p:val>
                                            <p:fltVal val="0"/>
                                          </p:val>
                                        </p:tav>
                                        <p:tav tm="100000">
                                          <p:val>
                                            <p:strVal val="#ppt_w"/>
                                          </p:val>
                                        </p:tav>
                                      </p:tavLst>
                                    </p:anim>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nodeType="click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96"/>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96"/>
                                        </p:tgtEl>
                                        <p:attrNameLst>
                                          <p:attrName>ppt_y</p:attrName>
                                        </p:attrNameLst>
                                      </p:cBhvr>
                                      <p:tavLst>
                                        <p:tav tm="0">
                                          <p:val>
                                            <p:strVal val="#ppt_y"/>
                                          </p:val>
                                        </p:tav>
                                        <p:tav tm="100000">
                                          <p:val>
                                            <p:strVal val="#ppt_y"/>
                                          </p:val>
                                        </p:tav>
                                      </p:tavLst>
                                    </p:anim>
                                    <p:animEffect transition="in" filter="fade">
                                      <p:cBhvr>
                                        <p:cTn id="76" dur="1000"/>
                                        <p:tgtEl>
                                          <p:spTgt spid="96"/>
                                        </p:tgtEl>
                                      </p:cBhvr>
                                    </p:animEffect>
                                  </p:childTnLst>
                                </p:cTn>
                              </p:par>
                              <p:par>
                                <p:cTn id="77" presetID="48" presetClass="entr" presetSubtype="0" accel="50000" fill="hold"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1000" fill="hold"/>
                                        <p:tgtEl>
                                          <p:spTgt spid="1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111"/>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111"/>
                                        </p:tgtEl>
                                        <p:attrNameLst>
                                          <p:attrName>ppt_y</p:attrName>
                                        </p:attrNameLst>
                                      </p:cBhvr>
                                      <p:tavLst>
                                        <p:tav tm="0">
                                          <p:val>
                                            <p:strVal val="#ppt_y"/>
                                          </p:val>
                                        </p:tav>
                                        <p:tav tm="100000">
                                          <p:val>
                                            <p:strVal val="#ppt_y"/>
                                          </p:val>
                                        </p:tav>
                                      </p:tavLst>
                                    </p:anim>
                                    <p:animEffect transition="in" filter="fade">
                                      <p:cBhvr>
                                        <p:cTn id="82" dur="1000"/>
                                        <p:tgtEl>
                                          <p:spTgt spid="111"/>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additive="base">
                                        <p:cTn id="87" dur="500" fill="hold"/>
                                        <p:tgtEl>
                                          <p:spTgt spid="99"/>
                                        </p:tgtEl>
                                        <p:attrNameLst>
                                          <p:attrName>ppt_x</p:attrName>
                                        </p:attrNameLst>
                                      </p:cBhvr>
                                      <p:tavLst>
                                        <p:tav tm="0">
                                          <p:val>
                                            <p:strVal val="#ppt_x"/>
                                          </p:val>
                                        </p:tav>
                                        <p:tav tm="100000">
                                          <p:val>
                                            <p:strVal val="#ppt_x"/>
                                          </p:val>
                                        </p:tav>
                                      </p:tavLst>
                                    </p:anim>
                                    <p:anim calcmode="lin" valueType="num">
                                      <p:cBhvr additive="base">
                                        <p:cTn id="88" dur="500" fill="hold"/>
                                        <p:tgtEl>
                                          <p:spTgt spid="99"/>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anim calcmode="lin" valueType="num">
                                      <p:cBhvr additive="base">
                                        <p:cTn id="91" dur="500" fill="hold"/>
                                        <p:tgtEl>
                                          <p:spTgt spid="114"/>
                                        </p:tgtEl>
                                        <p:attrNameLst>
                                          <p:attrName>ppt_x</p:attrName>
                                        </p:attrNameLst>
                                      </p:cBhvr>
                                      <p:tavLst>
                                        <p:tav tm="0">
                                          <p:val>
                                            <p:strVal val="#ppt_x"/>
                                          </p:val>
                                        </p:tav>
                                        <p:tav tm="100000">
                                          <p:val>
                                            <p:strVal val="#ppt_x"/>
                                          </p:val>
                                        </p:tav>
                                      </p:tavLst>
                                    </p:anim>
                                    <p:anim calcmode="lin" valueType="num">
                                      <p:cBhvr additive="base">
                                        <p:cTn id="9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nodeType="click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p:cTn id="97" dur="1000" fill="hold"/>
                                        <p:tgtEl>
                                          <p:spTgt spid="102"/>
                                        </p:tgtEl>
                                        <p:attrNameLst>
                                          <p:attrName>ppt_w</p:attrName>
                                        </p:attrNameLst>
                                      </p:cBhvr>
                                      <p:tavLst>
                                        <p:tav tm="0">
                                          <p:val>
                                            <p:fltVal val="0"/>
                                          </p:val>
                                        </p:tav>
                                        <p:tav tm="100000">
                                          <p:val>
                                            <p:strVal val="#ppt_w"/>
                                          </p:val>
                                        </p:tav>
                                      </p:tavLst>
                                    </p:anim>
                                    <p:anim calcmode="lin" valueType="num">
                                      <p:cBhvr>
                                        <p:cTn id="98" dur="1000" fill="hold"/>
                                        <p:tgtEl>
                                          <p:spTgt spid="102"/>
                                        </p:tgtEl>
                                        <p:attrNameLst>
                                          <p:attrName>ppt_h</p:attrName>
                                        </p:attrNameLst>
                                      </p:cBhvr>
                                      <p:tavLst>
                                        <p:tav tm="0">
                                          <p:val>
                                            <p:fltVal val="0"/>
                                          </p:val>
                                        </p:tav>
                                        <p:tav tm="100000">
                                          <p:val>
                                            <p:strVal val="#ppt_h"/>
                                          </p:val>
                                        </p:tav>
                                      </p:tavLst>
                                    </p:anim>
                                    <p:anim calcmode="lin" valueType="num">
                                      <p:cBhvr>
                                        <p:cTn id="99"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02"/>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p:cTn id="103" dur="1000" fill="hold"/>
                                        <p:tgtEl>
                                          <p:spTgt spid="117"/>
                                        </p:tgtEl>
                                        <p:attrNameLst>
                                          <p:attrName>ppt_w</p:attrName>
                                        </p:attrNameLst>
                                      </p:cBhvr>
                                      <p:tavLst>
                                        <p:tav tm="0">
                                          <p:val>
                                            <p:fltVal val="0"/>
                                          </p:val>
                                        </p:tav>
                                        <p:tav tm="100000">
                                          <p:val>
                                            <p:strVal val="#ppt_w"/>
                                          </p:val>
                                        </p:tav>
                                      </p:tavLst>
                                    </p:anim>
                                    <p:anim calcmode="lin" valueType="num">
                                      <p:cBhvr>
                                        <p:cTn id="104" dur="1000" fill="hold"/>
                                        <p:tgtEl>
                                          <p:spTgt spid="117"/>
                                        </p:tgtEl>
                                        <p:attrNameLst>
                                          <p:attrName>ppt_h</p:attrName>
                                        </p:attrNameLst>
                                      </p:cBhvr>
                                      <p:tavLst>
                                        <p:tav tm="0">
                                          <p:val>
                                            <p:fltVal val="0"/>
                                          </p:val>
                                        </p:tav>
                                        <p:tav tm="100000">
                                          <p:val>
                                            <p:strVal val="#ppt_h"/>
                                          </p:val>
                                        </p:tav>
                                      </p:tavLst>
                                    </p:anim>
                                    <p:anim calcmode="lin" valueType="num">
                                      <p:cBhvr>
                                        <p:cTn id="105" dur="1000" fill="hold"/>
                                        <p:tgtEl>
                                          <p:spTgt spid="117"/>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1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ID="18" presetClass="entr" presetSubtype="12" fill="hold" nodeType="click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strips(downLeft)">
                                      <p:cBhvr>
                                        <p:cTn id="111" dur="500"/>
                                        <p:tgtEl>
                                          <p:spTgt spid="105"/>
                                        </p:tgtEl>
                                      </p:cBhvr>
                                    </p:animEffect>
                                  </p:childTnLst>
                                </p:cTn>
                              </p:par>
                              <p:par>
                                <p:cTn id="112" presetID="18" presetClass="entr" presetSubtype="12" fill="hold" nodeType="with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strips(downLeft)">
                                      <p:cBhvr>
                                        <p:cTn id="114" dur="500"/>
                                        <p:tgtEl>
                                          <p:spTgt spid="120"/>
                                        </p:tgtEl>
                                      </p:cBhvr>
                                    </p:animEffect>
                                  </p:childTnLst>
                                </p:cTn>
                              </p:par>
                            </p:childTnLst>
                          </p:cTn>
                        </p:par>
                      </p:childTnLst>
                    </p:cTn>
                  </p:par>
                  <p:par>
                    <p:cTn id="115" fill="hold">
                      <p:stCondLst>
                        <p:cond delay="indefinite"/>
                      </p:stCondLst>
                      <p:childTnLst>
                        <p:par>
                          <p:cTn id="116" fill="hold">
                            <p:stCondLst>
                              <p:cond delay="0"/>
                            </p:stCondLst>
                            <p:childTnLst>
                              <p:par>
                                <p:cTn id="117" presetID="18" presetClass="entr" presetSubtype="6" fill="hold" nodeType="click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strips(downRight)">
                                      <p:cBhvr>
                                        <p:cTn id="11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be 36"/>
          <p:cNvSpPr/>
          <p:nvPr/>
        </p:nvSpPr>
        <p:spPr>
          <a:xfrm>
            <a:off x="685832" y="5014914"/>
            <a:ext cx="7743820" cy="1628796"/>
          </a:xfrm>
          <a:prstGeom prst="cube">
            <a:avLst>
              <a:gd name="adj" fmla="val 31366"/>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2800" dirty="0" smtClean="0">
                <a:solidFill>
                  <a:srgbClr val="7030A0"/>
                </a:solidFill>
                <a:cs typeface="B Traffic" pitchFamily="2" charset="-78"/>
              </a:rPr>
              <a:t>دفن جسد یحیی پس از فتح خراسان توسط ابومسلم و عزاداری خراسانی ها به مدت هفت روز برای یحیی</a:t>
            </a:r>
            <a:endParaRPr lang="fa-IR" sz="2800" dirty="0">
              <a:solidFill>
                <a:srgbClr val="7030A0"/>
              </a:solidFill>
              <a:cs typeface="B Traffic" pitchFamily="2" charset="-78"/>
            </a:endParaRPr>
          </a:p>
        </p:txBody>
      </p:sp>
      <p:sp>
        <p:nvSpPr>
          <p:cNvPr id="36" name="Cube 35"/>
          <p:cNvSpPr/>
          <p:nvPr/>
        </p:nvSpPr>
        <p:spPr>
          <a:xfrm>
            <a:off x="667586" y="4143380"/>
            <a:ext cx="7743820" cy="1371600"/>
          </a:xfrm>
          <a:prstGeom prst="cube">
            <a:avLst>
              <a:gd name="adj" fmla="val 36044"/>
            </a:avLst>
          </a:prstGeom>
          <a:solidFill>
            <a:srgbClr val="5CB4CC"/>
          </a:solidFill>
        </p:spPr>
        <p:style>
          <a:lnRef idx="0">
            <a:schemeClr val="accent1"/>
          </a:lnRef>
          <a:fillRef idx="3">
            <a:schemeClr val="accent1"/>
          </a:fillRef>
          <a:effectRef idx="3">
            <a:schemeClr val="accent1"/>
          </a:effectRef>
          <a:fontRef idx="minor">
            <a:schemeClr val="lt1"/>
          </a:fontRef>
        </p:style>
        <p:txBody>
          <a:bodyPr rtlCol="0" anchor="ctr"/>
          <a:lstStyle/>
          <a:p>
            <a:pPr lvl="0" algn="ctr" rtl="1"/>
            <a:r>
              <a:rPr lang="fa-IR" sz="3200" dirty="0" smtClean="0">
                <a:solidFill>
                  <a:schemeClr val="tx1"/>
                </a:solidFill>
                <a:cs typeface="B Traffic" pitchFamily="2" charset="-78"/>
              </a:rPr>
              <a:t>به دار آویخته شدن جسد یحیی</a:t>
            </a:r>
            <a:endParaRPr lang="fa-IR" sz="3200" dirty="0">
              <a:solidFill>
                <a:schemeClr val="tx1"/>
              </a:solidFill>
              <a:cs typeface="B Traffic" pitchFamily="2" charset="-78"/>
            </a:endParaRPr>
          </a:p>
        </p:txBody>
      </p:sp>
      <p:sp>
        <p:nvSpPr>
          <p:cNvPr id="32" name="Cube 31"/>
          <p:cNvSpPr/>
          <p:nvPr/>
        </p:nvSpPr>
        <p:spPr>
          <a:xfrm>
            <a:off x="697108" y="3248036"/>
            <a:ext cx="7743820" cy="1371600"/>
          </a:xfrm>
          <a:prstGeom prst="cube">
            <a:avLst>
              <a:gd name="adj" fmla="val 36044"/>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2800" dirty="0" smtClean="0">
                <a:cs typeface="B Traffic" pitchFamily="2" charset="-78"/>
              </a:rPr>
              <a:t>پیشروی یحیی به سوی بلخ و مواجهه با سپاه والی خراسان و کشته شدن یحیی</a:t>
            </a:r>
            <a:endParaRPr lang="fa-IR" sz="2800" dirty="0">
              <a:cs typeface="B Traffic" pitchFamily="2" charset="-78"/>
            </a:endParaRPr>
          </a:p>
        </p:txBody>
      </p:sp>
      <p:sp>
        <p:nvSpPr>
          <p:cNvPr id="33" name="Cube 32"/>
          <p:cNvSpPr/>
          <p:nvPr/>
        </p:nvSpPr>
        <p:spPr>
          <a:xfrm>
            <a:off x="714348" y="2333636"/>
            <a:ext cx="7743820" cy="1371600"/>
          </a:xfrm>
          <a:prstGeom prst="cube">
            <a:avLst>
              <a:gd name="adj" fmla="val 36044"/>
            </a:avLst>
          </a:prstGeom>
          <a:solidFill>
            <a:srgbClr val="59B3CB"/>
          </a:solidFill>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fa-IR" sz="2800" dirty="0" smtClean="0">
                <a:solidFill>
                  <a:schemeClr val="tx1"/>
                </a:solidFill>
                <a:cs typeface="B Traffic" pitchFamily="2" charset="-78"/>
              </a:rPr>
              <a:t>پیوستن شیعیان خراسان گرد یحیی و کشتن والی نیشابور</a:t>
            </a:r>
            <a:endParaRPr lang="en-US" sz="2800" dirty="0">
              <a:solidFill>
                <a:schemeClr val="tx1"/>
              </a:solidFill>
              <a:cs typeface="B Traffic" pitchFamily="2" charset="-78"/>
            </a:endParaRPr>
          </a:p>
        </p:txBody>
      </p:sp>
      <p:sp>
        <p:nvSpPr>
          <p:cNvPr id="34" name="Cube 33"/>
          <p:cNvSpPr/>
          <p:nvPr/>
        </p:nvSpPr>
        <p:spPr>
          <a:xfrm>
            <a:off x="691428" y="1495436"/>
            <a:ext cx="7743820" cy="1295400"/>
          </a:xfrm>
          <a:prstGeom prst="cube">
            <a:avLst>
              <a:gd name="adj" fmla="val 36044"/>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r" rtl="1"/>
            <a:r>
              <a:rPr lang="fa-IR" sz="2800" dirty="0" smtClean="0">
                <a:solidFill>
                  <a:schemeClr val="tx1"/>
                </a:solidFill>
                <a:cs typeface="B Traffic" pitchFamily="2" charset="-78"/>
              </a:rPr>
              <a:t>عزیمت یحیی بن زید همراه هواداران پدرش به خراسان بعد از شهادت زید</a:t>
            </a:r>
            <a:endParaRPr lang="en-US" sz="2800" dirty="0">
              <a:solidFill>
                <a:schemeClr val="tx1"/>
              </a:solidFill>
              <a:cs typeface="B Traffic" pitchFamily="2" charset="-78"/>
            </a:endParaRPr>
          </a:p>
        </p:txBody>
      </p:sp>
      <p:sp>
        <p:nvSpPr>
          <p:cNvPr id="35" name="Wave 34"/>
          <p:cNvSpPr/>
          <p:nvPr/>
        </p:nvSpPr>
        <p:spPr>
          <a:xfrm>
            <a:off x="1013520" y="295276"/>
            <a:ext cx="7063680" cy="1524000"/>
          </a:xfrm>
          <a:prstGeom prst="wave">
            <a:avLst>
              <a:gd name="adj1" fmla="val 125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fa-IR" sz="4000" dirty="0" smtClean="0">
                <a:solidFill>
                  <a:srgbClr val="C00000"/>
                </a:solidFill>
                <a:cs typeface="B Homa" pitchFamily="2" charset="-78"/>
              </a:rPr>
              <a:t>2- قیام یحیی بن زید</a:t>
            </a:r>
            <a:endParaRPr lang="en-US" sz="4000" dirty="0">
              <a:solidFill>
                <a:srgbClr val="C00000"/>
              </a:solidFill>
              <a:cs typeface="B Homa" pitchFamily="2" charset="-78"/>
            </a:endParaRPr>
          </a:p>
        </p:txBody>
      </p:sp>
      <p:pic>
        <p:nvPicPr>
          <p:cNvPr id="38" name="Picture 2" descr="D:\document\leila\a\png\AN071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0100" y="500042"/>
            <a:ext cx="1060648" cy="104016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D:\document\leila\a\png\AN071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3430" y="674328"/>
            <a:ext cx="1069032" cy="10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991574" cy="1064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2" grpId="0" animBg="1"/>
      <p:bldP spid="33" grpId="0" animBg="1"/>
      <p:bldP spid="34" grpId="0" animBg="1"/>
      <p:bldP spid="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a:xfrm>
            <a:off x="1428728" y="142852"/>
            <a:ext cx="6534168" cy="1143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8" name="Down Arrow 57"/>
          <p:cNvSpPr/>
          <p:nvPr/>
        </p:nvSpPr>
        <p:spPr>
          <a:xfrm>
            <a:off x="1463367" y="295252"/>
            <a:ext cx="6499529" cy="1819832"/>
          </a:xfrm>
          <a:prstGeom prst="downArrow">
            <a:avLst>
              <a:gd name="adj1" fmla="val 65241"/>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3200" dirty="0" smtClean="0">
                <a:solidFill>
                  <a:schemeClr val="tx1"/>
                </a:solidFill>
                <a:cs typeface="B Homa" pitchFamily="2" charset="-78"/>
              </a:rPr>
              <a:t>3- قیام عبدالله بن معاویه</a:t>
            </a:r>
            <a:endParaRPr lang="en-US" sz="3200" dirty="0">
              <a:solidFill>
                <a:schemeClr val="tx1"/>
              </a:solidFill>
              <a:cs typeface="B Homa" pitchFamily="2" charset="-78"/>
            </a:endParaRPr>
          </a:p>
        </p:txBody>
      </p:sp>
      <p:pic>
        <p:nvPicPr>
          <p:cNvPr id="59" name="Picture 3" descr="C:\Users\satari\Desktop\انديشه 1 عكسها\png\AN071TR.PNG"/>
          <p:cNvPicPr>
            <a:picLocks noChangeAspect="1" noChangeArrowheads="1"/>
          </p:cNvPicPr>
          <p:nvPr/>
        </p:nvPicPr>
        <p:blipFill>
          <a:blip r:embed="rId2" cstate="print"/>
          <a:srcRect b="9091"/>
          <a:stretch>
            <a:fillRect/>
          </a:stretch>
        </p:blipFill>
        <p:spPr bwMode="auto">
          <a:xfrm>
            <a:off x="6929454" y="333888"/>
            <a:ext cx="896627" cy="762000"/>
          </a:xfrm>
          <a:prstGeom prst="rect">
            <a:avLst/>
          </a:prstGeom>
          <a:noFill/>
        </p:spPr>
      </p:pic>
      <p:pic>
        <p:nvPicPr>
          <p:cNvPr id="60" name="Picture 3" descr="C:\Users\satari\Desktop\انديشه 1 عكسها\png\AN071TR.PNG"/>
          <p:cNvPicPr>
            <a:picLocks noChangeAspect="1" noChangeArrowheads="1"/>
          </p:cNvPicPr>
          <p:nvPr/>
        </p:nvPicPr>
        <p:blipFill>
          <a:blip r:embed="rId2" cstate="print"/>
          <a:srcRect b="9091"/>
          <a:stretch>
            <a:fillRect/>
          </a:stretch>
        </p:blipFill>
        <p:spPr bwMode="auto">
          <a:xfrm flipH="1">
            <a:off x="1500166" y="333888"/>
            <a:ext cx="896627" cy="762000"/>
          </a:xfrm>
          <a:prstGeom prst="rect">
            <a:avLst/>
          </a:prstGeom>
          <a:noFill/>
        </p:spPr>
      </p:pic>
      <p:grpSp>
        <p:nvGrpSpPr>
          <p:cNvPr id="61" name="Group 60"/>
          <p:cNvGrpSpPr/>
          <p:nvPr/>
        </p:nvGrpSpPr>
        <p:grpSpPr>
          <a:xfrm>
            <a:off x="500034" y="1428736"/>
            <a:ext cx="8143932" cy="816339"/>
            <a:chOff x="0" y="0"/>
            <a:chExt cx="8143932" cy="816339"/>
          </a:xfrm>
        </p:grpSpPr>
        <p:sp>
          <p:nvSpPr>
            <p:cNvPr id="62" name="Rounded Rectangle 61"/>
            <p:cNvSpPr/>
            <p:nvPr/>
          </p:nvSpPr>
          <p:spPr>
            <a:xfrm>
              <a:off x="0" y="0"/>
              <a:ext cx="8143932" cy="81633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3" name="Rounded Rectangle 4"/>
            <p:cNvSpPr/>
            <p:nvPr/>
          </p:nvSpPr>
          <p:spPr>
            <a:xfrm>
              <a:off x="1710420" y="0"/>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3200" kern="1200" dirty="0" smtClean="0">
                  <a:solidFill>
                    <a:schemeClr val="tx1"/>
                  </a:solidFill>
                  <a:cs typeface="B Traffic" pitchFamily="2" charset="-78"/>
                </a:rPr>
                <a:t>وی از نوادگان جعفر طیار بود.</a:t>
              </a:r>
              <a:endParaRPr lang="en-US" sz="3200" kern="1200" dirty="0">
                <a:solidFill>
                  <a:schemeClr val="tx1"/>
                </a:solidFill>
                <a:cs typeface="B Traffic" pitchFamily="2" charset="-78"/>
              </a:endParaRPr>
            </a:p>
          </p:txBody>
        </p:sp>
      </p:grpSp>
      <p:sp>
        <p:nvSpPr>
          <p:cNvPr id="64" name="Rounded Rectangle 63"/>
          <p:cNvSpPr/>
          <p:nvPr/>
        </p:nvSpPr>
        <p:spPr>
          <a:xfrm>
            <a:off x="863325" y="1510369"/>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65" name="Group 64"/>
          <p:cNvGrpSpPr/>
          <p:nvPr/>
        </p:nvGrpSpPr>
        <p:grpSpPr>
          <a:xfrm>
            <a:off x="500034" y="2143116"/>
            <a:ext cx="8143932" cy="816339"/>
            <a:chOff x="0" y="897973"/>
            <a:chExt cx="8143932" cy="816339"/>
          </a:xfrm>
        </p:grpSpPr>
        <p:sp>
          <p:nvSpPr>
            <p:cNvPr id="66" name="Rounded Rectangle 65"/>
            <p:cNvSpPr/>
            <p:nvPr/>
          </p:nvSpPr>
          <p:spPr>
            <a:xfrm>
              <a:off x="0" y="897973"/>
              <a:ext cx="8143932" cy="816339"/>
            </a:xfrm>
            <a:prstGeom prst="roundRect">
              <a:avLst>
                <a:gd name="adj" fmla="val 10000"/>
              </a:avLst>
            </a:prstGeom>
          </p:spPr>
          <p:style>
            <a:lnRef idx="2">
              <a:schemeClr val="lt1">
                <a:hueOff val="0"/>
                <a:satOff val="0"/>
                <a:lumOff val="0"/>
                <a:alphaOff val="0"/>
              </a:schemeClr>
            </a:lnRef>
            <a:fillRef idx="1">
              <a:schemeClr val="accent3">
                <a:hueOff val="1875044"/>
                <a:satOff val="-2813"/>
                <a:lumOff val="-458"/>
                <a:alphaOff val="0"/>
              </a:schemeClr>
            </a:fillRef>
            <a:effectRef idx="0">
              <a:schemeClr val="accent3">
                <a:hueOff val="1875044"/>
                <a:satOff val="-2813"/>
                <a:lumOff val="-458"/>
                <a:alphaOff val="0"/>
              </a:schemeClr>
            </a:effectRef>
            <a:fontRef idx="minor">
              <a:schemeClr val="lt1"/>
            </a:fontRef>
          </p:style>
        </p:sp>
        <p:sp>
          <p:nvSpPr>
            <p:cNvPr id="67" name="Rounded Rectangle 7"/>
            <p:cNvSpPr/>
            <p:nvPr/>
          </p:nvSpPr>
          <p:spPr>
            <a:xfrm>
              <a:off x="1710420" y="897973"/>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Traffic" pitchFamily="2" charset="-78"/>
                </a:rPr>
                <a:t> خروج عبدالله در کوفه همراه یاران زید در سال 127 هجری</a:t>
              </a:r>
              <a:endParaRPr lang="en-US" sz="2400" kern="1200" dirty="0">
                <a:solidFill>
                  <a:schemeClr val="tx1"/>
                </a:solidFill>
                <a:cs typeface="B Traffic" pitchFamily="2" charset="-78"/>
              </a:endParaRPr>
            </a:p>
          </p:txBody>
        </p:sp>
      </p:grpSp>
      <p:sp>
        <p:nvSpPr>
          <p:cNvPr id="68" name="Rounded Rectangle 67"/>
          <p:cNvSpPr/>
          <p:nvPr/>
        </p:nvSpPr>
        <p:spPr>
          <a:xfrm>
            <a:off x="863325" y="2224750"/>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1792033"/>
              <a:satOff val="-2351"/>
              <a:lumOff val="-231"/>
              <a:alphaOff val="0"/>
            </a:schemeClr>
          </a:fillRef>
          <a:effectRef idx="0">
            <a:schemeClr val="accent3">
              <a:tint val="50000"/>
              <a:hueOff val="1792033"/>
              <a:satOff val="-2351"/>
              <a:lumOff val="-231"/>
              <a:alphaOff val="0"/>
            </a:schemeClr>
          </a:effectRef>
          <a:fontRef idx="minor">
            <a:schemeClr val="lt1">
              <a:hueOff val="0"/>
              <a:satOff val="0"/>
              <a:lumOff val="0"/>
              <a:alphaOff val="0"/>
            </a:schemeClr>
          </a:fontRef>
        </p:style>
      </p:sp>
      <p:grpSp>
        <p:nvGrpSpPr>
          <p:cNvPr id="69" name="Group 68"/>
          <p:cNvGrpSpPr/>
          <p:nvPr/>
        </p:nvGrpSpPr>
        <p:grpSpPr>
          <a:xfrm>
            <a:off x="500034" y="2928934"/>
            <a:ext cx="8143932" cy="816339"/>
            <a:chOff x="0" y="1795947"/>
            <a:chExt cx="8143932" cy="816339"/>
          </a:xfrm>
        </p:grpSpPr>
        <p:sp>
          <p:nvSpPr>
            <p:cNvPr id="70" name="Rounded Rectangle 69"/>
            <p:cNvSpPr/>
            <p:nvPr/>
          </p:nvSpPr>
          <p:spPr>
            <a:xfrm>
              <a:off x="0" y="1795947"/>
              <a:ext cx="8143932" cy="816339"/>
            </a:xfrm>
            <a:prstGeom prst="roundRect">
              <a:avLst>
                <a:gd name="adj" fmla="val 1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71" name="Rounded Rectangle 10"/>
            <p:cNvSpPr/>
            <p:nvPr/>
          </p:nvSpPr>
          <p:spPr>
            <a:xfrm>
              <a:off x="1710420" y="1795947"/>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3200" kern="1200" dirty="0" smtClean="0">
                  <a:solidFill>
                    <a:schemeClr val="tx1"/>
                  </a:solidFill>
                  <a:cs typeface="B Traffic" pitchFamily="2" charset="-78"/>
                </a:rPr>
                <a:t> شکست عبدالله و فرار به ایران</a:t>
              </a:r>
              <a:endParaRPr lang="en-US" sz="3200" kern="1200" dirty="0">
                <a:solidFill>
                  <a:schemeClr val="tx1"/>
                </a:solidFill>
                <a:cs typeface="B Traffic" pitchFamily="2" charset="-78"/>
              </a:endParaRPr>
            </a:p>
          </p:txBody>
        </p:sp>
      </p:grpSp>
      <p:sp>
        <p:nvSpPr>
          <p:cNvPr id="72" name="Rounded Rectangle 71"/>
          <p:cNvSpPr/>
          <p:nvPr/>
        </p:nvSpPr>
        <p:spPr>
          <a:xfrm>
            <a:off x="863325" y="3010568"/>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3584065"/>
              <a:satOff val="-4703"/>
              <a:lumOff val="-463"/>
              <a:alphaOff val="0"/>
            </a:schemeClr>
          </a:fillRef>
          <a:effectRef idx="0">
            <a:schemeClr val="accent3">
              <a:tint val="50000"/>
              <a:hueOff val="3584065"/>
              <a:satOff val="-4703"/>
              <a:lumOff val="-463"/>
              <a:alphaOff val="0"/>
            </a:schemeClr>
          </a:effectRef>
          <a:fontRef idx="minor">
            <a:schemeClr val="lt1">
              <a:hueOff val="0"/>
              <a:satOff val="0"/>
              <a:lumOff val="0"/>
              <a:alphaOff val="0"/>
            </a:schemeClr>
          </a:fontRef>
        </p:style>
      </p:sp>
      <p:grpSp>
        <p:nvGrpSpPr>
          <p:cNvPr id="73" name="Group 72"/>
          <p:cNvGrpSpPr/>
          <p:nvPr/>
        </p:nvGrpSpPr>
        <p:grpSpPr>
          <a:xfrm>
            <a:off x="500034" y="3643314"/>
            <a:ext cx="8143932" cy="816339"/>
            <a:chOff x="0" y="2693920"/>
            <a:chExt cx="8143932" cy="816339"/>
          </a:xfrm>
        </p:grpSpPr>
        <p:sp>
          <p:nvSpPr>
            <p:cNvPr id="74" name="Rounded Rectangle 73"/>
            <p:cNvSpPr/>
            <p:nvPr/>
          </p:nvSpPr>
          <p:spPr>
            <a:xfrm>
              <a:off x="0" y="2693920"/>
              <a:ext cx="8143932" cy="816339"/>
            </a:xfrm>
            <a:prstGeom prst="roundRect">
              <a:avLst>
                <a:gd name="adj" fmla="val 10000"/>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75" name="Rounded Rectangle 13"/>
            <p:cNvSpPr/>
            <p:nvPr/>
          </p:nvSpPr>
          <p:spPr>
            <a:xfrm>
              <a:off x="1710420" y="2693920"/>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3200" kern="1200" dirty="0" smtClean="0">
                  <a:solidFill>
                    <a:schemeClr val="tx1"/>
                  </a:solidFill>
                  <a:cs typeface="B Traffic" pitchFamily="2" charset="-78"/>
                </a:rPr>
                <a:t> دست یافتن به برخی شهرهای ایران</a:t>
              </a:r>
              <a:endParaRPr lang="en-US" sz="3200" kern="1200" dirty="0">
                <a:solidFill>
                  <a:schemeClr val="tx1"/>
                </a:solidFill>
                <a:cs typeface="B Traffic" pitchFamily="2" charset="-78"/>
              </a:endParaRPr>
            </a:p>
          </p:txBody>
        </p:sp>
      </p:grpSp>
      <p:sp>
        <p:nvSpPr>
          <p:cNvPr id="76" name="Rounded Rectangle 75"/>
          <p:cNvSpPr/>
          <p:nvPr/>
        </p:nvSpPr>
        <p:spPr>
          <a:xfrm>
            <a:off x="863325" y="3724948"/>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5376097"/>
              <a:satOff val="-7054"/>
              <a:lumOff val="-694"/>
              <a:alphaOff val="0"/>
            </a:schemeClr>
          </a:fillRef>
          <a:effectRef idx="0">
            <a:schemeClr val="accent3">
              <a:tint val="50000"/>
              <a:hueOff val="5376097"/>
              <a:satOff val="-7054"/>
              <a:lumOff val="-694"/>
              <a:alphaOff val="0"/>
            </a:schemeClr>
          </a:effectRef>
          <a:fontRef idx="minor">
            <a:schemeClr val="lt1">
              <a:hueOff val="0"/>
              <a:satOff val="0"/>
              <a:lumOff val="0"/>
              <a:alphaOff val="0"/>
            </a:schemeClr>
          </a:fontRef>
        </p:style>
      </p:sp>
      <p:grpSp>
        <p:nvGrpSpPr>
          <p:cNvPr id="77" name="Group 76"/>
          <p:cNvGrpSpPr/>
          <p:nvPr/>
        </p:nvGrpSpPr>
        <p:grpSpPr>
          <a:xfrm>
            <a:off x="500034" y="4357694"/>
            <a:ext cx="8143932" cy="816339"/>
            <a:chOff x="0" y="3591894"/>
            <a:chExt cx="8143932" cy="816339"/>
          </a:xfrm>
        </p:grpSpPr>
        <p:sp>
          <p:nvSpPr>
            <p:cNvPr id="78" name="Rounded Rectangle 77"/>
            <p:cNvSpPr/>
            <p:nvPr/>
          </p:nvSpPr>
          <p:spPr>
            <a:xfrm>
              <a:off x="0" y="3591894"/>
              <a:ext cx="8143932" cy="816339"/>
            </a:xfrm>
            <a:prstGeom prst="roundRect">
              <a:avLst>
                <a:gd name="adj" fmla="val 10000"/>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79" name="Rounded Rectangle 16"/>
            <p:cNvSpPr/>
            <p:nvPr/>
          </p:nvSpPr>
          <p:spPr>
            <a:xfrm>
              <a:off x="1710420" y="3591894"/>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3200" kern="1200" dirty="0" smtClean="0">
                  <a:solidFill>
                    <a:schemeClr val="tx1"/>
                  </a:solidFill>
                  <a:cs typeface="B Traffic" pitchFamily="2" charset="-78"/>
                </a:rPr>
                <a:t> اصفهان مرکز حکومت او بود</a:t>
              </a:r>
              <a:endParaRPr lang="en-US" sz="3200" kern="1200" dirty="0">
                <a:solidFill>
                  <a:schemeClr val="tx1"/>
                </a:solidFill>
                <a:cs typeface="B Traffic" pitchFamily="2" charset="-78"/>
              </a:endParaRPr>
            </a:p>
          </p:txBody>
        </p:sp>
      </p:grpSp>
      <p:sp>
        <p:nvSpPr>
          <p:cNvPr id="80" name="Rounded Rectangle 79"/>
          <p:cNvSpPr/>
          <p:nvPr/>
        </p:nvSpPr>
        <p:spPr>
          <a:xfrm>
            <a:off x="863325" y="4439328"/>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7168130"/>
              <a:satOff val="-9405"/>
              <a:lumOff val="-925"/>
              <a:alphaOff val="0"/>
            </a:schemeClr>
          </a:fillRef>
          <a:effectRef idx="0">
            <a:schemeClr val="accent3">
              <a:tint val="50000"/>
              <a:hueOff val="7168130"/>
              <a:satOff val="-9405"/>
              <a:lumOff val="-925"/>
              <a:alphaOff val="0"/>
            </a:schemeClr>
          </a:effectRef>
          <a:fontRef idx="minor">
            <a:schemeClr val="lt1">
              <a:hueOff val="0"/>
              <a:satOff val="0"/>
              <a:lumOff val="0"/>
              <a:alphaOff val="0"/>
            </a:schemeClr>
          </a:fontRef>
        </p:style>
      </p:sp>
      <p:grpSp>
        <p:nvGrpSpPr>
          <p:cNvPr id="81" name="Group 80"/>
          <p:cNvGrpSpPr/>
          <p:nvPr/>
        </p:nvGrpSpPr>
        <p:grpSpPr>
          <a:xfrm>
            <a:off x="500034" y="5072074"/>
            <a:ext cx="8143932" cy="816339"/>
            <a:chOff x="0" y="4489867"/>
            <a:chExt cx="8143932" cy="816339"/>
          </a:xfrm>
        </p:grpSpPr>
        <p:sp>
          <p:nvSpPr>
            <p:cNvPr id="82" name="Rounded Rectangle 81"/>
            <p:cNvSpPr/>
            <p:nvPr/>
          </p:nvSpPr>
          <p:spPr>
            <a:xfrm>
              <a:off x="0" y="4489867"/>
              <a:ext cx="8143932" cy="816339"/>
            </a:xfrm>
            <a:prstGeom prst="roundRect">
              <a:avLst>
                <a:gd name="adj" fmla="val 10000"/>
              </a:avLst>
            </a:prstGeom>
          </p:spPr>
          <p:style>
            <a:lnRef idx="2">
              <a:schemeClr val="lt1">
                <a:hueOff val="0"/>
                <a:satOff val="0"/>
                <a:lumOff val="0"/>
                <a:alphaOff val="0"/>
              </a:schemeClr>
            </a:lnRef>
            <a:fillRef idx="1">
              <a:schemeClr val="accent3">
                <a:hueOff val="9375220"/>
                <a:satOff val="-14067"/>
                <a:lumOff val="-2288"/>
                <a:alphaOff val="0"/>
              </a:schemeClr>
            </a:fillRef>
            <a:effectRef idx="0">
              <a:schemeClr val="accent3">
                <a:hueOff val="9375220"/>
                <a:satOff val="-14067"/>
                <a:lumOff val="-2288"/>
                <a:alphaOff val="0"/>
              </a:schemeClr>
            </a:effectRef>
            <a:fontRef idx="minor">
              <a:schemeClr val="lt1"/>
            </a:fontRef>
          </p:style>
        </p:sp>
        <p:sp>
          <p:nvSpPr>
            <p:cNvPr id="83" name="Rounded Rectangle 19"/>
            <p:cNvSpPr/>
            <p:nvPr/>
          </p:nvSpPr>
          <p:spPr>
            <a:xfrm>
              <a:off x="1710420" y="4489867"/>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Traffic" pitchFamily="2" charset="-78"/>
                </a:rPr>
                <a:t> دو سال بعد، سستی یارانش در برابر محمد بن مروان او را به خراسان و نزد ابومسلم پناهنده کرد.</a:t>
              </a:r>
              <a:endParaRPr lang="en-US" sz="2400" kern="1200" dirty="0">
                <a:solidFill>
                  <a:schemeClr val="bg1"/>
                </a:solidFill>
                <a:cs typeface="B Traffic" pitchFamily="2" charset="-78"/>
              </a:endParaRPr>
            </a:p>
          </p:txBody>
        </p:sp>
      </p:grpSp>
      <p:sp>
        <p:nvSpPr>
          <p:cNvPr id="84" name="Rounded Rectangle 83"/>
          <p:cNvSpPr/>
          <p:nvPr/>
        </p:nvSpPr>
        <p:spPr>
          <a:xfrm>
            <a:off x="863325" y="5153708"/>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8960162"/>
              <a:satOff val="-11757"/>
              <a:lumOff val="-1157"/>
              <a:alphaOff val="0"/>
            </a:schemeClr>
          </a:fillRef>
          <a:effectRef idx="0">
            <a:schemeClr val="accent3">
              <a:tint val="50000"/>
              <a:hueOff val="8960162"/>
              <a:satOff val="-11757"/>
              <a:lumOff val="-1157"/>
              <a:alphaOff val="0"/>
            </a:schemeClr>
          </a:effectRef>
          <a:fontRef idx="minor">
            <a:schemeClr val="lt1">
              <a:hueOff val="0"/>
              <a:satOff val="0"/>
              <a:lumOff val="0"/>
              <a:alphaOff val="0"/>
            </a:schemeClr>
          </a:fontRef>
        </p:style>
      </p:sp>
      <p:grpSp>
        <p:nvGrpSpPr>
          <p:cNvPr id="85" name="Group 84"/>
          <p:cNvGrpSpPr/>
          <p:nvPr/>
        </p:nvGrpSpPr>
        <p:grpSpPr>
          <a:xfrm>
            <a:off x="500034" y="5827371"/>
            <a:ext cx="8143932" cy="816339"/>
            <a:chOff x="0" y="5387841"/>
            <a:chExt cx="8143932" cy="816339"/>
          </a:xfrm>
        </p:grpSpPr>
        <p:sp>
          <p:nvSpPr>
            <p:cNvPr id="86" name="Rounded Rectangle 85"/>
            <p:cNvSpPr/>
            <p:nvPr/>
          </p:nvSpPr>
          <p:spPr>
            <a:xfrm>
              <a:off x="0" y="5387841"/>
              <a:ext cx="8143932" cy="816339"/>
            </a:xfrm>
            <a:prstGeom prst="roundRect">
              <a:avLst>
                <a:gd name="adj" fmla="val 10000"/>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87" name="Rounded Rectangle 22"/>
            <p:cNvSpPr/>
            <p:nvPr/>
          </p:nvSpPr>
          <p:spPr>
            <a:xfrm>
              <a:off x="1710420" y="5387841"/>
              <a:ext cx="6433511" cy="8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Traffic" pitchFamily="2" charset="-78"/>
                </a:rPr>
                <a:t> کشته شدن او توسط ابومسلم که رقیبی برای آل عباس نمی‌خواست.</a:t>
              </a:r>
              <a:endParaRPr lang="en-US" sz="2400" kern="1200" dirty="0">
                <a:solidFill>
                  <a:schemeClr val="bg1"/>
                </a:solidFill>
                <a:cs typeface="B Traffic" pitchFamily="2" charset="-78"/>
              </a:endParaRPr>
            </a:p>
          </p:txBody>
        </p:sp>
      </p:grpSp>
      <p:sp>
        <p:nvSpPr>
          <p:cNvPr id="88" name="Rounded Rectangle 87"/>
          <p:cNvSpPr/>
          <p:nvPr/>
        </p:nvSpPr>
        <p:spPr>
          <a:xfrm>
            <a:off x="863325" y="5909005"/>
            <a:ext cx="1065470" cy="653071"/>
          </a:xfrm>
          <a:prstGeom prst="roundRect">
            <a:avLst>
              <a:gd name="adj" fmla="val 10000"/>
            </a:avLst>
          </a:prstGeom>
        </p:spPr>
        <p:style>
          <a:lnRef idx="2">
            <a:schemeClr val="lt1">
              <a:hueOff val="0"/>
              <a:satOff val="0"/>
              <a:lumOff val="0"/>
              <a:alphaOff val="0"/>
            </a:schemeClr>
          </a:lnRef>
          <a:fillRef idx="1">
            <a:schemeClr val="accent3">
              <a:tint val="50000"/>
              <a:hueOff val="10752195"/>
              <a:satOff val="-14108"/>
              <a:lumOff val="-1388"/>
              <a:alphaOff val="0"/>
            </a:schemeClr>
          </a:fillRef>
          <a:effectRef idx="0">
            <a:schemeClr val="accent3">
              <a:tint val="50000"/>
              <a:hueOff val="10752195"/>
              <a:satOff val="-14108"/>
              <a:lumOff val="-1388"/>
              <a:alphaOff val="0"/>
            </a:schemeClr>
          </a:effectRef>
          <a:fontRef idx="minor">
            <a:schemeClr val="lt1">
              <a:hueOff val="0"/>
              <a:satOff val="0"/>
              <a:lumOff val="0"/>
              <a:alphaOff val="0"/>
            </a:schemeClr>
          </a:fontRef>
        </p:style>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288125" cy="1382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style.rotation</p:attrName>
                                        </p:attrNameLst>
                                      </p:cBhvr>
                                      <p:tavLst>
                                        <p:tav tm="0">
                                          <p:val>
                                            <p:fltVal val="720"/>
                                          </p:val>
                                        </p:tav>
                                        <p:tav tm="100000">
                                          <p:val>
                                            <p:fltVal val="0"/>
                                          </p:val>
                                        </p:tav>
                                      </p:tavLst>
                                    </p:anim>
                                    <p:anim calcmode="lin" valueType="num">
                                      <p:cBhvr>
                                        <p:cTn id="19" dur="1000" fill="hold"/>
                                        <p:tgtEl>
                                          <p:spTgt spid="61"/>
                                        </p:tgtEl>
                                        <p:attrNameLst>
                                          <p:attrName>ppt_h</p:attrName>
                                        </p:attrNameLst>
                                      </p:cBhvr>
                                      <p:tavLst>
                                        <p:tav tm="0">
                                          <p:val>
                                            <p:fltVal val="0"/>
                                          </p:val>
                                        </p:tav>
                                        <p:tav tm="100000">
                                          <p:val>
                                            <p:strVal val="#ppt_h"/>
                                          </p:val>
                                        </p:tav>
                                      </p:tavLst>
                                    </p:anim>
                                    <p:anim calcmode="lin" valueType="num">
                                      <p:cBhvr>
                                        <p:cTn id="20" dur="1000" fill="hold"/>
                                        <p:tgtEl>
                                          <p:spTgt spid="61"/>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style.rotation</p:attrName>
                                        </p:attrNameLst>
                                      </p:cBhvr>
                                      <p:tavLst>
                                        <p:tav tm="0">
                                          <p:val>
                                            <p:fltVal val="720"/>
                                          </p:val>
                                        </p:tav>
                                        <p:tav tm="100000">
                                          <p:val>
                                            <p:fltVal val="0"/>
                                          </p:val>
                                        </p:tav>
                                      </p:tavLst>
                                    </p:anim>
                                    <p:anim calcmode="lin" valueType="num">
                                      <p:cBhvr>
                                        <p:cTn id="25" dur="1000" fill="hold"/>
                                        <p:tgtEl>
                                          <p:spTgt spid="64"/>
                                        </p:tgtEl>
                                        <p:attrNameLst>
                                          <p:attrName>ppt_h</p:attrName>
                                        </p:attrNameLst>
                                      </p:cBhvr>
                                      <p:tavLst>
                                        <p:tav tm="0">
                                          <p:val>
                                            <p:fltVal val="0"/>
                                          </p:val>
                                        </p:tav>
                                        <p:tav tm="100000">
                                          <p:val>
                                            <p:strVal val="#ppt_h"/>
                                          </p:val>
                                        </p:tav>
                                      </p:tavLst>
                                    </p:anim>
                                    <p:anim calcmode="lin" valueType="num">
                                      <p:cBhvr>
                                        <p:cTn id="26" dur="1000" fill="hold"/>
                                        <p:tgtEl>
                                          <p:spTgt spid="6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1000" fill="hold"/>
                                        <p:tgtEl>
                                          <p:spTgt spid="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65"/>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65"/>
                                        </p:tgtEl>
                                        <p:attrNameLst>
                                          <p:attrName>ppt_y</p:attrName>
                                        </p:attrNameLst>
                                      </p:cBhvr>
                                      <p:tavLst>
                                        <p:tav tm="0">
                                          <p:val>
                                            <p:strVal val="#ppt_y"/>
                                          </p:val>
                                        </p:tav>
                                        <p:tav tm="100000">
                                          <p:val>
                                            <p:strVal val="#ppt_y"/>
                                          </p:val>
                                        </p:tav>
                                      </p:tavLst>
                                    </p:anim>
                                    <p:animEffect transition="in" filter="fade">
                                      <p:cBhvr>
                                        <p:cTn id="34" dur="1000"/>
                                        <p:tgtEl>
                                          <p:spTgt spid="65"/>
                                        </p:tgtEl>
                                      </p:cBhvr>
                                    </p:animEffect>
                                  </p:childTnLst>
                                </p:cTn>
                              </p:par>
                              <p:par>
                                <p:cTn id="35" presetID="48" presetClass="entr" presetSubtype="0" accel="5000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1000" fill="hold"/>
                                        <p:tgtEl>
                                          <p:spTgt spid="6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68"/>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68"/>
                                        </p:tgtEl>
                                        <p:attrNameLst>
                                          <p:attrName>ppt_y</p:attrName>
                                        </p:attrNameLst>
                                      </p:cBhvr>
                                      <p:tavLst>
                                        <p:tav tm="0">
                                          <p:val>
                                            <p:strVal val="#ppt_y"/>
                                          </p:val>
                                        </p:tav>
                                        <p:tav tm="100000">
                                          <p:val>
                                            <p:strVal val="#ppt_y"/>
                                          </p:val>
                                        </p:tav>
                                      </p:tavLst>
                                    </p:anim>
                                    <p:animEffect transition="in" filter="fade">
                                      <p:cBhvr>
                                        <p:cTn id="40" dur="1000"/>
                                        <p:tgtEl>
                                          <p:spTgt spid="6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ppt_x"/>
                                          </p:val>
                                        </p:tav>
                                        <p:tav tm="100000">
                                          <p:val>
                                            <p:strVal val="#ppt_x"/>
                                          </p:val>
                                        </p:tav>
                                      </p:tavLst>
                                    </p:anim>
                                    <p:anim calcmode="lin" valueType="num">
                                      <p:cBhvr additive="base">
                                        <p:cTn id="46" dur="500" fill="hold"/>
                                        <p:tgtEl>
                                          <p:spTgt spid="6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strips(downLeft)">
                                      <p:cBhvr>
                                        <p:cTn id="55" dur="500"/>
                                        <p:tgtEl>
                                          <p:spTgt spid="73"/>
                                        </p:tgtEl>
                                      </p:cBhvr>
                                    </p:animEffect>
                                  </p:childTnLst>
                                </p:cTn>
                              </p:par>
                              <p:par>
                                <p:cTn id="56" presetID="18" presetClass="entr" presetSubtype="12"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strips(downLeft)">
                                      <p:cBhvr>
                                        <p:cTn id="58" dur="500"/>
                                        <p:tgtEl>
                                          <p:spTgt spid="76"/>
                                        </p:tgtEl>
                                      </p:cBhvr>
                                    </p:animEffec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p:cTn id="63" dur="1000" fill="hold"/>
                                        <p:tgtEl>
                                          <p:spTgt spid="77"/>
                                        </p:tgtEl>
                                        <p:attrNameLst>
                                          <p:attrName>ppt_w</p:attrName>
                                        </p:attrNameLst>
                                      </p:cBhvr>
                                      <p:tavLst>
                                        <p:tav tm="0">
                                          <p:val>
                                            <p:fltVal val="0"/>
                                          </p:val>
                                        </p:tav>
                                        <p:tav tm="100000">
                                          <p:val>
                                            <p:strVal val="#ppt_w"/>
                                          </p:val>
                                        </p:tav>
                                      </p:tavLst>
                                    </p:anim>
                                    <p:anim calcmode="lin" valueType="num">
                                      <p:cBhvr>
                                        <p:cTn id="64" dur="1000" fill="hold"/>
                                        <p:tgtEl>
                                          <p:spTgt spid="77"/>
                                        </p:tgtEl>
                                        <p:attrNameLst>
                                          <p:attrName>ppt_h</p:attrName>
                                        </p:attrNameLst>
                                      </p:cBhvr>
                                      <p:tavLst>
                                        <p:tav tm="0">
                                          <p:val>
                                            <p:fltVal val="0"/>
                                          </p:val>
                                        </p:tav>
                                        <p:tav tm="100000">
                                          <p:val>
                                            <p:strVal val="#ppt_h"/>
                                          </p:val>
                                        </p:tav>
                                      </p:tavLst>
                                    </p:anim>
                                    <p:anim calcmode="lin" valueType="num">
                                      <p:cBhvr>
                                        <p:cTn id="65"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7"/>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p:cTn id="69" dur="1000" fill="hold"/>
                                        <p:tgtEl>
                                          <p:spTgt spid="80"/>
                                        </p:tgtEl>
                                        <p:attrNameLst>
                                          <p:attrName>ppt_w</p:attrName>
                                        </p:attrNameLst>
                                      </p:cBhvr>
                                      <p:tavLst>
                                        <p:tav tm="0">
                                          <p:val>
                                            <p:fltVal val="0"/>
                                          </p:val>
                                        </p:tav>
                                        <p:tav tm="100000">
                                          <p:val>
                                            <p:strVal val="#ppt_w"/>
                                          </p:val>
                                        </p:tav>
                                      </p:tavLst>
                                    </p:anim>
                                    <p:anim calcmode="lin" valueType="num">
                                      <p:cBhvr>
                                        <p:cTn id="70" dur="1000" fill="hold"/>
                                        <p:tgtEl>
                                          <p:spTgt spid="80"/>
                                        </p:tgtEl>
                                        <p:attrNameLst>
                                          <p:attrName>ppt_h</p:attrName>
                                        </p:attrNameLst>
                                      </p:cBhvr>
                                      <p:tavLst>
                                        <p:tav tm="0">
                                          <p:val>
                                            <p:fltVal val="0"/>
                                          </p:val>
                                        </p:tav>
                                        <p:tav tm="100000">
                                          <p:val>
                                            <p:strVal val="#ppt_h"/>
                                          </p:val>
                                        </p:tav>
                                      </p:tavLst>
                                    </p:anim>
                                    <p:anim calcmode="lin" valueType="num">
                                      <p:cBhvr>
                                        <p:cTn id="71"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1000" fill="hold"/>
                                        <p:tgtEl>
                                          <p:spTgt spid="81"/>
                                        </p:tgtEl>
                                        <p:attrNameLst>
                                          <p:attrName>ppt_x</p:attrName>
                                        </p:attrNameLst>
                                      </p:cBhvr>
                                      <p:tavLst>
                                        <p:tav tm="0">
                                          <p:val>
                                            <p:strVal val="#ppt_x-.2"/>
                                          </p:val>
                                        </p:tav>
                                        <p:tav tm="100000">
                                          <p:val>
                                            <p:strVal val="#ppt_x"/>
                                          </p:val>
                                        </p:tav>
                                      </p:tavLst>
                                    </p:anim>
                                    <p:anim calcmode="lin" valueType="num">
                                      <p:cBhvr>
                                        <p:cTn id="78" dur="1000" fill="hold"/>
                                        <p:tgtEl>
                                          <p:spTgt spid="81"/>
                                        </p:tgtEl>
                                        <p:attrNameLst>
                                          <p:attrName>ppt_y</p:attrName>
                                        </p:attrNameLst>
                                      </p:cBhvr>
                                      <p:tavLst>
                                        <p:tav tm="0">
                                          <p:val>
                                            <p:strVal val="#ppt_y"/>
                                          </p:val>
                                        </p:tav>
                                        <p:tav tm="100000">
                                          <p:val>
                                            <p:strVal val="#ppt_y"/>
                                          </p:val>
                                        </p:tav>
                                      </p:tavLst>
                                    </p:anim>
                                    <p:animEffect transition="in" filter="wipe(right)" prLst="gradientSize: 0.1">
                                      <p:cBhvr>
                                        <p:cTn id="79" dur="1000"/>
                                        <p:tgtEl>
                                          <p:spTgt spid="81"/>
                                        </p:tgtEl>
                                      </p:cBhvr>
                                    </p:animEffect>
                                  </p:childTnLst>
                                </p:cTn>
                              </p:par>
                              <p:par>
                                <p:cTn id="80" presetID="29" presetClass="entr" presetSubtype="0" fill="hold" nodeType="with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1000" fill="hold"/>
                                        <p:tgtEl>
                                          <p:spTgt spid="84"/>
                                        </p:tgtEl>
                                        <p:attrNameLst>
                                          <p:attrName>ppt_x</p:attrName>
                                        </p:attrNameLst>
                                      </p:cBhvr>
                                      <p:tavLst>
                                        <p:tav tm="0">
                                          <p:val>
                                            <p:strVal val="#ppt_x-.2"/>
                                          </p:val>
                                        </p:tav>
                                        <p:tav tm="100000">
                                          <p:val>
                                            <p:strVal val="#ppt_x"/>
                                          </p:val>
                                        </p:tav>
                                      </p:tavLst>
                                    </p:anim>
                                    <p:anim calcmode="lin" valueType="num">
                                      <p:cBhvr>
                                        <p:cTn id="83"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84" dur="1000"/>
                                        <p:tgtEl>
                                          <p:spTgt spid="84"/>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down)">
                                      <p:cBhvr>
                                        <p:cTn id="89" dur="580">
                                          <p:stCondLst>
                                            <p:cond delay="0"/>
                                          </p:stCondLst>
                                        </p:cTn>
                                        <p:tgtEl>
                                          <p:spTgt spid="85"/>
                                        </p:tgtEl>
                                      </p:cBhvr>
                                    </p:animEffect>
                                    <p:anim calcmode="lin" valueType="num">
                                      <p:cBhvr>
                                        <p:cTn id="90"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95" dur="26">
                                          <p:stCondLst>
                                            <p:cond delay="650"/>
                                          </p:stCondLst>
                                        </p:cTn>
                                        <p:tgtEl>
                                          <p:spTgt spid="85"/>
                                        </p:tgtEl>
                                      </p:cBhvr>
                                      <p:to x="100000" y="60000"/>
                                    </p:animScale>
                                    <p:animScale>
                                      <p:cBhvr>
                                        <p:cTn id="96" dur="166" decel="50000">
                                          <p:stCondLst>
                                            <p:cond delay="676"/>
                                          </p:stCondLst>
                                        </p:cTn>
                                        <p:tgtEl>
                                          <p:spTgt spid="85"/>
                                        </p:tgtEl>
                                      </p:cBhvr>
                                      <p:to x="100000" y="100000"/>
                                    </p:animScale>
                                    <p:animScale>
                                      <p:cBhvr>
                                        <p:cTn id="97" dur="26">
                                          <p:stCondLst>
                                            <p:cond delay="1312"/>
                                          </p:stCondLst>
                                        </p:cTn>
                                        <p:tgtEl>
                                          <p:spTgt spid="85"/>
                                        </p:tgtEl>
                                      </p:cBhvr>
                                      <p:to x="100000" y="80000"/>
                                    </p:animScale>
                                    <p:animScale>
                                      <p:cBhvr>
                                        <p:cTn id="98" dur="166" decel="50000">
                                          <p:stCondLst>
                                            <p:cond delay="1338"/>
                                          </p:stCondLst>
                                        </p:cTn>
                                        <p:tgtEl>
                                          <p:spTgt spid="85"/>
                                        </p:tgtEl>
                                      </p:cBhvr>
                                      <p:to x="100000" y="100000"/>
                                    </p:animScale>
                                    <p:animScale>
                                      <p:cBhvr>
                                        <p:cTn id="99" dur="26">
                                          <p:stCondLst>
                                            <p:cond delay="1642"/>
                                          </p:stCondLst>
                                        </p:cTn>
                                        <p:tgtEl>
                                          <p:spTgt spid="85"/>
                                        </p:tgtEl>
                                      </p:cBhvr>
                                      <p:to x="100000" y="90000"/>
                                    </p:animScale>
                                    <p:animScale>
                                      <p:cBhvr>
                                        <p:cTn id="100" dur="166" decel="50000">
                                          <p:stCondLst>
                                            <p:cond delay="1668"/>
                                          </p:stCondLst>
                                        </p:cTn>
                                        <p:tgtEl>
                                          <p:spTgt spid="85"/>
                                        </p:tgtEl>
                                      </p:cBhvr>
                                      <p:to x="100000" y="100000"/>
                                    </p:animScale>
                                    <p:animScale>
                                      <p:cBhvr>
                                        <p:cTn id="101" dur="26">
                                          <p:stCondLst>
                                            <p:cond delay="1808"/>
                                          </p:stCondLst>
                                        </p:cTn>
                                        <p:tgtEl>
                                          <p:spTgt spid="85"/>
                                        </p:tgtEl>
                                      </p:cBhvr>
                                      <p:to x="100000" y="95000"/>
                                    </p:animScale>
                                    <p:animScale>
                                      <p:cBhvr>
                                        <p:cTn id="102" dur="166" decel="50000">
                                          <p:stCondLst>
                                            <p:cond delay="1834"/>
                                          </p:stCondLst>
                                        </p:cTn>
                                        <p:tgtEl>
                                          <p:spTgt spid="85"/>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wipe(down)">
                                      <p:cBhvr>
                                        <p:cTn id="105" dur="580">
                                          <p:stCondLst>
                                            <p:cond delay="0"/>
                                          </p:stCondLst>
                                        </p:cTn>
                                        <p:tgtEl>
                                          <p:spTgt spid="88"/>
                                        </p:tgtEl>
                                      </p:cBhvr>
                                    </p:animEffect>
                                    <p:anim calcmode="lin" valueType="num">
                                      <p:cBhvr>
                                        <p:cTn id="106"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11" dur="26">
                                          <p:stCondLst>
                                            <p:cond delay="650"/>
                                          </p:stCondLst>
                                        </p:cTn>
                                        <p:tgtEl>
                                          <p:spTgt spid="88"/>
                                        </p:tgtEl>
                                      </p:cBhvr>
                                      <p:to x="100000" y="60000"/>
                                    </p:animScale>
                                    <p:animScale>
                                      <p:cBhvr>
                                        <p:cTn id="112" dur="166" decel="50000">
                                          <p:stCondLst>
                                            <p:cond delay="676"/>
                                          </p:stCondLst>
                                        </p:cTn>
                                        <p:tgtEl>
                                          <p:spTgt spid="88"/>
                                        </p:tgtEl>
                                      </p:cBhvr>
                                      <p:to x="100000" y="100000"/>
                                    </p:animScale>
                                    <p:animScale>
                                      <p:cBhvr>
                                        <p:cTn id="113" dur="26">
                                          <p:stCondLst>
                                            <p:cond delay="1312"/>
                                          </p:stCondLst>
                                        </p:cTn>
                                        <p:tgtEl>
                                          <p:spTgt spid="88"/>
                                        </p:tgtEl>
                                      </p:cBhvr>
                                      <p:to x="100000" y="80000"/>
                                    </p:animScale>
                                    <p:animScale>
                                      <p:cBhvr>
                                        <p:cTn id="114" dur="166" decel="50000">
                                          <p:stCondLst>
                                            <p:cond delay="1338"/>
                                          </p:stCondLst>
                                        </p:cTn>
                                        <p:tgtEl>
                                          <p:spTgt spid="88"/>
                                        </p:tgtEl>
                                      </p:cBhvr>
                                      <p:to x="100000" y="100000"/>
                                    </p:animScale>
                                    <p:animScale>
                                      <p:cBhvr>
                                        <p:cTn id="115" dur="26">
                                          <p:stCondLst>
                                            <p:cond delay="1642"/>
                                          </p:stCondLst>
                                        </p:cTn>
                                        <p:tgtEl>
                                          <p:spTgt spid="88"/>
                                        </p:tgtEl>
                                      </p:cBhvr>
                                      <p:to x="100000" y="90000"/>
                                    </p:animScale>
                                    <p:animScale>
                                      <p:cBhvr>
                                        <p:cTn id="116" dur="166" decel="50000">
                                          <p:stCondLst>
                                            <p:cond delay="1668"/>
                                          </p:stCondLst>
                                        </p:cTn>
                                        <p:tgtEl>
                                          <p:spTgt spid="88"/>
                                        </p:tgtEl>
                                      </p:cBhvr>
                                      <p:to x="100000" y="100000"/>
                                    </p:animScale>
                                    <p:animScale>
                                      <p:cBhvr>
                                        <p:cTn id="117" dur="26">
                                          <p:stCondLst>
                                            <p:cond delay="1808"/>
                                          </p:stCondLst>
                                        </p:cTn>
                                        <p:tgtEl>
                                          <p:spTgt spid="88"/>
                                        </p:tgtEl>
                                      </p:cBhvr>
                                      <p:to x="100000" y="95000"/>
                                    </p:animScale>
                                    <p:animScale>
                                      <p:cBhvr>
                                        <p:cTn id="118" dur="166" decel="50000">
                                          <p:stCondLst>
                                            <p:cond delay="1834"/>
                                          </p:stCondLst>
                                        </p:cTn>
                                        <p:tgtEl>
                                          <p:spTgt spid="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2714612" y="142852"/>
            <a:ext cx="6103726" cy="12192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100" dirty="0" smtClean="0">
                <a:cs typeface="B Homa" pitchFamily="2" charset="-78"/>
              </a:rPr>
              <a:t>4- قیام محمد بن عبدالله بن حسن بن حسن</a:t>
            </a:r>
            <a:endParaRPr lang="en-US" sz="2100" dirty="0">
              <a:cs typeface="B Homa" pitchFamily="2" charset="-78"/>
            </a:endParaRPr>
          </a:p>
        </p:txBody>
      </p:sp>
      <p:pic>
        <p:nvPicPr>
          <p:cNvPr id="6" name="Picture 3" descr="C:\Users\satari\Desktop\انديشه 1 عكسها\png\AN071TR.PNG"/>
          <p:cNvPicPr>
            <a:picLocks noChangeAspect="1" noChangeArrowheads="1"/>
          </p:cNvPicPr>
          <p:nvPr/>
        </p:nvPicPr>
        <p:blipFill>
          <a:blip r:embed="rId2" cstate="print"/>
          <a:srcRect/>
          <a:stretch>
            <a:fillRect/>
          </a:stretch>
        </p:blipFill>
        <p:spPr bwMode="auto">
          <a:xfrm flipH="1">
            <a:off x="7572396" y="219052"/>
            <a:ext cx="1214446" cy="1066800"/>
          </a:xfrm>
          <a:prstGeom prst="rect">
            <a:avLst/>
          </a:prstGeom>
          <a:noFill/>
        </p:spPr>
      </p:pic>
      <p:sp>
        <p:nvSpPr>
          <p:cNvPr id="7" name="Rectangle 6"/>
          <p:cNvSpPr/>
          <p:nvPr/>
        </p:nvSpPr>
        <p:spPr>
          <a:xfrm>
            <a:off x="226384" y="1769650"/>
            <a:ext cx="7846078" cy="444904"/>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708590" y="1071547"/>
            <a:ext cx="6750891" cy="993498"/>
            <a:chOff x="482206" y="218620"/>
            <a:chExt cx="6750891" cy="696423"/>
          </a:xfrm>
        </p:grpSpPr>
        <p:sp>
          <p:nvSpPr>
            <p:cNvPr id="33" name="Rounded Rectangle 32"/>
            <p:cNvSpPr/>
            <p:nvPr/>
          </p:nvSpPr>
          <p:spPr>
            <a:xfrm>
              <a:off x="482206" y="218620"/>
              <a:ext cx="6750891" cy="696423"/>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Rounded Rectangle 5"/>
            <p:cNvSpPr/>
            <p:nvPr/>
          </p:nvSpPr>
          <p:spPr>
            <a:xfrm>
              <a:off x="516203" y="252617"/>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bg1"/>
                  </a:solidFill>
                  <a:cs typeface="B Traffic" pitchFamily="2" charset="-78"/>
                </a:rPr>
                <a:t>محمد بن عبدالله </a:t>
              </a:r>
              <a:r>
                <a:rPr lang="fa-IR" sz="2400" kern="1200" dirty="0" smtClean="0">
                  <a:solidFill>
                    <a:schemeClr val="bg1"/>
                  </a:solidFill>
                  <a:cs typeface="B Traffic" pitchFamily="2" charset="-78"/>
                </a:rPr>
                <a:t>از نوادگان </a:t>
              </a:r>
              <a:r>
                <a:rPr lang="ar-SA" sz="2400" kern="1200" dirty="0" smtClean="0">
                  <a:solidFill>
                    <a:schemeClr val="bg1"/>
                  </a:solidFill>
                  <a:cs typeface="B Traffic" pitchFamily="2" charset="-78"/>
                </a:rPr>
                <a:t>امام حسن</a:t>
              </a:r>
              <a:r>
                <a:rPr lang="fa-IR" sz="1600" kern="1200" dirty="0" smtClean="0">
                  <a:solidFill>
                    <a:schemeClr val="bg1"/>
                  </a:solidFill>
                  <a:cs typeface="B Traffic" pitchFamily="2" charset="-78"/>
                </a:rPr>
                <a:t>(ع)</a:t>
              </a:r>
              <a:r>
                <a:rPr lang="ar-SA" sz="1600" kern="1200" dirty="0" smtClean="0">
                  <a:solidFill>
                    <a:schemeClr val="bg1"/>
                  </a:solidFill>
                  <a:cs typeface="B Traffic" pitchFamily="2" charset="-78"/>
                </a:rPr>
                <a:t> </a:t>
              </a:r>
              <a:r>
                <a:rPr lang="fa-IR" sz="2400" kern="1200" dirty="0" smtClean="0">
                  <a:solidFill>
                    <a:schemeClr val="bg1"/>
                  </a:solidFill>
                  <a:cs typeface="B Traffic" pitchFamily="2" charset="-78"/>
                </a:rPr>
                <a:t>بود</a:t>
              </a:r>
              <a:r>
                <a:rPr lang="ar-SA" sz="2400" kern="1200" dirty="0" smtClean="0">
                  <a:solidFill>
                    <a:schemeClr val="bg1"/>
                  </a:solidFill>
                  <a:cs typeface="B Traffic" pitchFamily="2" charset="-78"/>
                </a:rPr>
                <a:t> که پدرش او</a:t>
              </a:r>
              <a:r>
                <a:rPr lang="fa-IR" sz="2400" kern="1200" dirty="0" smtClean="0">
                  <a:solidFill>
                    <a:schemeClr val="bg1"/>
                  </a:solidFill>
                  <a:cs typeface="B Traffic" pitchFamily="2" charset="-78"/>
                </a:rPr>
                <a:t> </a:t>
              </a:r>
              <a:r>
                <a:rPr lang="ar-SA" sz="2400" kern="1200" dirty="0" smtClean="0">
                  <a:solidFill>
                    <a:schemeClr val="bg1"/>
                  </a:solidFill>
                  <a:cs typeface="B Traffic" pitchFamily="2" charset="-78"/>
                </a:rPr>
                <a:t>را برای نقش مهدی </a:t>
              </a:r>
              <a:r>
                <a:rPr lang="fa-IR" sz="2400" kern="1200" dirty="0" smtClean="0">
                  <a:solidFill>
                    <a:schemeClr val="bg1"/>
                  </a:solidFill>
                  <a:cs typeface="B Traffic" pitchFamily="2" charset="-78"/>
                </a:rPr>
                <a:t>به خاندانش معرفی</a:t>
              </a:r>
              <a:r>
                <a:rPr lang="ar-SA" sz="2400" kern="1200" dirty="0" smtClean="0">
                  <a:solidFill>
                    <a:schemeClr val="bg1"/>
                  </a:solidFill>
                  <a:cs typeface="B Traffic" pitchFamily="2" charset="-78"/>
                </a:rPr>
                <a:t> کرد</a:t>
              </a:r>
              <a:r>
                <a:rPr lang="fa-IR" sz="2400" dirty="0" smtClean="0">
                  <a:solidFill>
                    <a:schemeClr val="bg1"/>
                  </a:solidFill>
                  <a:cs typeface="B Traffic" pitchFamily="2" charset="-78"/>
                </a:rPr>
                <a:t>ه بود.</a:t>
              </a:r>
              <a:endParaRPr lang="en-US" sz="2400" kern="1200" dirty="0">
                <a:solidFill>
                  <a:schemeClr val="bg1"/>
                </a:solidFill>
                <a:cs typeface="B Traffic" pitchFamily="2" charset="-78"/>
              </a:endParaRPr>
            </a:p>
          </p:txBody>
        </p:sp>
      </p:grpSp>
      <p:sp>
        <p:nvSpPr>
          <p:cNvPr id="9" name="Rectangle 8"/>
          <p:cNvSpPr/>
          <p:nvPr/>
        </p:nvSpPr>
        <p:spPr>
          <a:xfrm>
            <a:off x="226384" y="2626905"/>
            <a:ext cx="7846078" cy="444904"/>
          </a:xfrm>
          <a:prstGeom prst="rect">
            <a:avLst/>
          </a:prstGeom>
        </p:spPr>
        <p:style>
          <a:lnRef idx="2">
            <a:schemeClr val="accent5">
              <a:hueOff val="-1655646"/>
              <a:satOff val="6635"/>
              <a:lumOff val="143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708590" y="1928802"/>
            <a:ext cx="6750891" cy="993498"/>
            <a:chOff x="482206" y="1123953"/>
            <a:chExt cx="6750891" cy="696423"/>
          </a:xfrm>
        </p:grpSpPr>
        <p:sp>
          <p:nvSpPr>
            <p:cNvPr id="31" name="Rounded Rectangle 30"/>
            <p:cNvSpPr/>
            <p:nvPr/>
          </p:nvSpPr>
          <p:spPr>
            <a:xfrm>
              <a:off x="482206" y="1123953"/>
              <a:ext cx="6750891" cy="696423"/>
            </a:xfrm>
            <a:prstGeom prst="roundRect">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32" name="Rounded Rectangle 8"/>
            <p:cNvSpPr/>
            <p:nvPr/>
          </p:nvSpPr>
          <p:spPr>
            <a:xfrm>
              <a:off x="516203" y="1157950"/>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نامیده شدن او به نفس زکیه به</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خاطر زهد فراوانش</a:t>
              </a:r>
              <a:endParaRPr lang="en-US" sz="2400" kern="1200" dirty="0">
                <a:solidFill>
                  <a:schemeClr val="tx1"/>
                </a:solidFill>
                <a:cs typeface="B Traffic" pitchFamily="2" charset="-78"/>
              </a:endParaRPr>
            </a:p>
          </p:txBody>
        </p:sp>
      </p:grpSp>
      <p:sp>
        <p:nvSpPr>
          <p:cNvPr id="11" name="Rectangle 10"/>
          <p:cNvSpPr/>
          <p:nvPr/>
        </p:nvSpPr>
        <p:spPr>
          <a:xfrm>
            <a:off x="226384" y="3412724"/>
            <a:ext cx="7846078" cy="444904"/>
          </a:xfrm>
          <a:prstGeom prst="rect">
            <a:avLst/>
          </a:pr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p:cNvGrpSpPr/>
          <p:nvPr/>
        </p:nvGrpSpPr>
        <p:grpSpPr>
          <a:xfrm>
            <a:off x="708590" y="2714620"/>
            <a:ext cx="6750891" cy="993498"/>
            <a:chOff x="482206" y="2029286"/>
            <a:chExt cx="6750891" cy="696423"/>
          </a:xfrm>
        </p:grpSpPr>
        <p:sp>
          <p:nvSpPr>
            <p:cNvPr id="29" name="Rounded Rectangle 28"/>
            <p:cNvSpPr/>
            <p:nvPr/>
          </p:nvSpPr>
          <p:spPr>
            <a:xfrm>
              <a:off x="482206" y="2029286"/>
              <a:ext cx="6750891" cy="696423"/>
            </a:xfrm>
            <a:prstGeom prst="roundRect">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30" name="Rounded Rectangle 11"/>
            <p:cNvSpPr/>
            <p:nvPr/>
          </p:nvSpPr>
          <p:spPr>
            <a:xfrm>
              <a:off x="516203" y="2063283"/>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بیعت گروهی از ب</a:t>
              </a:r>
              <a:r>
                <a:rPr lang="fa-IR" sz="2400" kern="1200" dirty="0" smtClean="0">
                  <a:solidFill>
                    <a:schemeClr val="tx1"/>
                  </a:solidFill>
                  <a:cs typeface="B Traffic" pitchFamily="2" charset="-78"/>
                </a:rPr>
                <a:t>نی </a:t>
              </a:r>
              <a:r>
                <a:rPr lang="ar-SA" sz="2400" kern="1200" dirty="0" smtClean="0">
                  <a:solidFill>
                    <a:schemeClr val="tx1"/>
                  </a:solidFill>
                  <a:cs typeface="B Traffic" pitchFamily="2" charset="-78"/>
                </a:rPr>
                <a:t>هاشم و بنی</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عباس با محمد به دلیل نفوذ پدرش بعد از مرگ ولید بن یزید</a:t>
              </a:r>
              <a:endParaRPr lang="en-US" sz="2400" kern="1200" dirty="0">
                <a:solidFill>
                  <a:schemeClr val="tx1"/>
                </a:solidFill>
                <a:cs typeface="B Traffic" pitchFamily="2" charset="-78"/>
              </a:endParaRPr>
            </a:p>
          </p:txBody>
        </p:sp>
      </p:grpSp>
      <p:sp>
        <p:nvSpPr>
          <p:cNvPr id="13" name="Rectangle 12"/>
          <p:cNvSpPr/>
          <p:nvPr/>
        </p:nvSpPr>
        <p:spPr>
          <a:xfrm>
            <a:off x="226384" y="4269980"/>
            <a:ext cx="7846078" cy="444904"/>
          </a:xfrm>
          <a:prstGeom prst="rect">
            <a:avLst/>
          </a:pr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708590" y="3571876"/>
            <a:ext cx="6750891" cy="993498"/>
            <a:chOff x="482206" y="2934619"/>
            <a:chExt cx="6750891" cy="696423"/>
          </a:xfrm>
        </p:grpSpPr>
        <p:sp>
          <p:nvSpPr>
            <p:cNvPr id="27" name="Rounded Rectangle 26"/>
            <p:cNvSpPr/>
            <p:nvPr/>
          </p:nvSpPr>
          <p:spPr>
            <a:xfrm>
              <a:off x="482206" y="2934619"/>
              <a:ext cx="6750891" cy="696423"/>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8" name="Rounded Rectangle 14"/>
            <p:cNvSpPr/>
            <p:nvPr/>
          </p:nvSpPr>
          <p:spPr>
            <a:xfrm>
              <a:off x="516203" y="2968616"/>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مخالفت شدید امام صادق</a:t>
              </a:r>
              <a:r>
                <a:rPr lang="fa-IR" sz="1600" kern="1200" dirty="0" smtClean="0">
                  <a:solidFill>
                    <a:schemeClr val="tx1"/>
                  </a:solidFill>
                  <a:cs typeface="B Traffic" pitchFamily="2" charset="-78"/>
                </a:rPr>
                <a:t>(ع) </a:t>
              </a:r>
              <a:r>
                <a:rPr lang="ar-SA" sz="2400" kern="1200" dirty="0" smtClean="0">
                  <a:solidFill>
                    <a:schemeClr val="tx1"/>
                  </a:solidFill>
                  <a:cs typeface="B Traffic" pitchFamily="2" charset="-78"/>
                </a:rPr>
                <a:t>با این امر و ناراحتی عبدالله پدر محمد و حسود خواندن امام</a:t>
              </a:r>
              <a:r>
                <a:rPr lang="fa-IR" sz="1400" kern="1200" dirty="0" smtClean="0">
                  <a:solidFill>
                    <a:schemeClr val="tx1"/>
                  </a:solidFill>
                  <a:cs typeface="B Traffic" pitchFamily="2" charset="-78"/>
                </a:rPr>
                <a:t>(ع)</a:t>
              </a:r>
              <a:endParaRPr lang="en-US" sz="2400" kern="1200" dirty="0">
                <a:solidFill>
                  <a:schemeClr val="tx1"/>
                </a:solidFill>
                <a:cs typeface="B Traffic" pitchFamily="2" charset="-78"/>
              </a:endParaRPr>
            </a:p>
          </p:txBody>
        </p:sp>
      </p:grpSp>
      <p:sp>
        <p:nvSpPr>
          <p:cNvPr id="15" name="Rectangle 14"/>
          <p:cNvSpPr/>
          <p:nvPr/>
        </p:nvSpPr>
        <p:spPr>
          <a:xfrm>
            <a:off x="226384" y="5055798"/>
            <a:ext cx="7846078" cy="444904"/>
          </a:xfrm>
          <a:prstGeom prst="rect">
            <a:avLst/>
          </a:pr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708590" y="4357694"/>
            <a:ext cx="6750891" cy="993498"/>
            <a:chOff x="482206" y="3839952"/>
            <a:chExt cx="6750891" cy="696423"/>
          </a:xfrm>
        </p:grpSpPr>
        <p:sp>
          <p:nvSpPr>
            <p:cNvPr id="25" name="Rounded Rectangle 24"/>
            <p:cNvSpPr/>
            <p:nvPr/>
          </p:nvSpPr>
          <p:spPr>
            <a:xfrm>
              <a:off x="482206" y="3839952"/>
              <a:ext cx="6750891" cy="696423"/>
            </a:xfrm>
            <a:prstGeom prst="roundRect">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6" name="Rounded Rectangle 17"/>
            <p:cNvSpPr/>
            <p:nvPr/>
          </p:nvSpPr>
          <p:spPr>
            <a:xfrm>
              <a:off x="516203" y="3873949"/>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پیش</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بینی قتل فرزندان عبدالله از سوی امام</a:t>
              </a:r>
              <a:endParaRPr lang="en-US" sz="2400" kern="1200" dirty="0">
                <a:solidFill>
                  <a:schemeClr val="tx1"/>
                </a:solidFill>
                <a:cs typeface="B Traffic" pitchFamily="2" charset="-78"/>
              </a:endParaRPr>
            </a:p>
          </p:txBody>
        </p:sp>
      </p:grpSp>
      <p:sp>
        <p:nvSpPr>
          <p:cNvPr id="17" name="Rectangle 16"/>
          <p:cNvSpPr/>
          <p:nvPr/>
        </p:nvSpPr>
        <p:spPr>
          <a:xfrm>
            <a:off x="226384" y="5770178"/>
            <a:ext cx="7846078" cy="444904"/>
          </a:xfrm>
          <a:prstGeom prst="rect">
            <a:avLst/>
          </a:prstGeom>
        </p:spPr>
        <p:style>
          <a:lnRef idx="2">
            <a:schemeClr val="accent5">
              <a:hueOff val="-8278230"/>
              <a:satOff val="33176"/>
              <a:lumOff val="71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8" name="Group 17"/>
          <p:cNvGrpSpPr/>
          <p:nvPr/>
        </p:nvGrpSpPr>
        <p:grpSpPr>
          <a:xfrm>
            <a:off x="708590" y="5072074"/>
            <a:ext cx="6750891" cy="993498"/>
            <a:chOff x="482206" y="4745285"/>
            <a:chExt cx="6750891" cy="696423"/>
          </a:xfrm>
        </p:grpSpPr>
        <p:sp>
          <p:nvSpPr>
            <p:cNvPr id="23" name="Rounded Rectangle 22"/>
            <p:cNvSpPr/>
            <p:nvPr/>
          </p:nvSpPr>
          <p:spPr>
            <a:xfrm>
              <a:off x="482206" y="4745285"/>
              <a:ext cx="6750891" cy="696423"/>
            </a:xfrm>
            <a:prstGeom prst="roundRect">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4" name="Rounded Rectangle 20"/>
            <p:cNvSpPr/>
            <p:nvPr/>
          </p:nvSpPr>
          <p:spPr>
            <a:xfrm>
              <a:off x="516203" y="4779282"/>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فراهم بودن شرایط برای قیام نفس زکیه</a:t>
              </a:r>
              <a:endParaRPr lang="en-US" sz="2400" kern="1200" dirty="0">
                <a:solidFill>
                  <a:schemeClr val="tx1"/>
                </a:solidFill>
                <a:cs typeface="B Traffic" pitchFamily="2" charset="-78"/>
              </a:endParaRPr>
            </a:p>
          </p:txBody>
        </p:sp>
      </p:grpSp>
      <p:grpSp>
        <p:nvGrpSpPr>
          <p:cNvPr id="20" name="Group 19"/>
          <p:cNvGrpSpPr/>
          <p:nvPr/>
        </p:nvGrpSpPr>
        <p:grpSpPr>
          <a:xfrm>
            <a:off x="708590" y="5786454"/>
            <a:ext cx="6750891" cy="993498"/>
            <a:chOff x="482206" y="5650618"/>
            <a:chExt cx="6750891" cy="696423"/>
          </a:xfrm>
        </p:grpSpPr>
        <p:sp>
          <p:nvSpPr>
            <p:cNvPr id="21" name="Rounded Rectangle 20"/>
            <p:cNvSpPr/>
            <p:nvPr/>
          </p:nvSpPr>
          <p:spPr>
            <a:xfrm>
              <a:off x="482206" y="5650618"/>
              <a:ext cx="6750891" cy="696423"/>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2" name="Rounded Rectangle 23"/>
            <p:cNvSpPr/>
            <p:nvPr/>
          </p:nvSpPr>
          <p:spPr>
            <a:xfrm>
              <a:off x="516203" y="5684615"/>
              <a:ext cx="6682897" cy="628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5168" tIns="0" rIns="255168"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سستی نفس زکیه و پدرش و از دست دادن ابتکار</a:t>
              </a:r>
              <a:endParaRPr lang="en-US" sz="2400" kern="1200" dirty="0">
                <a:solidFill>
                  <a:schemeClr val="tx1"/>
                </a:solidFill>
                <a:cs typeface="B Traffic" pitchFamily="2" charset="-78"/>
              </a:endParaRPr>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986812" cy="1059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80">
                                          <p:stCondLst>
                                            <p:cond delay="0"/>
                                          </p:stCondLst>
                                        </p:cTn>
                                        <p:tgtEl>
                                          <p:spTgt spid="9"/>
                                        </p:tgtEl>
                                      </p:cBhvr>
                                    </p:animEffect>
                                    <p:anim calcmode="lin" valueType="num">
                                      <p:cBhvr>
                                        <p:cTn id="3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3" dur="26">
                                          <p:stCondLst>
                                            <p:cond delay="650"/>
                                          </p:stCondLst>
                                        </p:cTn>
                                        <p:tgtEl>
                                          <p:spTgt spid="9"/>
                                        </p:tgtEl>
                                      </p:cBhvr>
                                      <p:to x="100000" y="60000"/>
                                    </p:animScale>
                                    <p:animScale>
                                      <p:cBhvr>
                                        <p:cTn id="44" dur="166" decel="50000">
                                          <p:stCondLst>
                                            <p:cond delay="676"/>
                                          </p:stCondLst>
                                        </p:cTn>
                                        <p:tgtEl>
                                          <p:spTgt spid="9"/>
                                        </p:tgtEl>
                                      </p:cBhvr>
                                      <p:to x="100000" y="100000"/>
                                    </p:animScale>
                                    <p:animScale>
                                      <p:cBhvr>
                                        <p:cTn id="45" dur="26">
                                          <p:stCondLst>
                                            <p:cond delay="1312"/>
                                          </p:stCondLst>
                                        </p:cTn>
                                        <p:tgtEl>
                                          <p:spTgt spid="9"/>
                                        </p:tgtEl>
                                      </p:cBhvr>
                                      <p:to x="100000" y="80000"/>
                                    </p:animScale>
                                    <p:animScale>
                                      <p:cBhvr>
                                        <p:cTn id="46" dur="166" decel="50000">
                                          <p:stCondLst>
                                            <p:cond delay="1338"/>
                                          </p:stCondLst>
                                        </p:cTn>
                                        <p:tgtEl>
                                          <p:spTgt spid="9"/>
                                        </p:tgtEl>
                                      </p:cBhvr>
                                      <p:to x="100000" y="100000"/>
                                    </p:animScale>
                                    <p:animScale>
                                      <p:cBhvr>
                                        <p:cTn id="47" dur="26">
                                          <p:stCondLst>
                                            <p:cond delay="1642"/>
                                          </p:stCondLst>
                                        </p:cTn>
                                        <p:tgtEl>
                                          <p:spTgt spid="9"/>
                                        </p:tgtEl>
                                      </p:cBhvr>
                                      <p:to x="100000" y="90000"/>
                                    </p:animScale>
                                    <p:animScale>
                                      <p:cBhvr>
                                        <p:cTn id="48" dur="166" decel="50000">
                                          <p:stCondLst>
                                            <p:cond delay="1668"/>
                                          </p:stCondLst>
                                        </p:cTn>
                                        <p:tgtEl>
                                          <p:spTgt spid="9"/>
                                        </p:tgtEl>
                                      </p:cBhvr>
                                      <p:to x="100000" y="100000"/>
                                    </p:animScale>
                                    <p:animScale>
                                      <p:cBhvr>
                                        <p:cTn id="49" dur="26">
                                          <p:stCondLst>
                                            <p:cond delay="1808"/>
                                          </p:stCondLst>
                                        </p:cTn>
                                        <p:tgtEl>
                                          <p:spTgt spid="9"/>
                                        </p:tgtEl>
                                      </p:cBhvr>
                                      <p:to x="100000" y="95000"/>
                                    </p:animScale>
                                    <p:animScale>
                                      <p:cBhvr>
                                        <p:cTn id="50" dur="166" decel="50000">
                                          <p:stCondLst>
                                            <p:cond delay="1834"/>
                                          </p:stCondLst>
                                        </p:cTn>
                                        <p:tgtEl>
                                          <p:spTgt spid="9"/>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style.rotation</p:attrName>
                                        </p:attrNameLst>
                                      </p:cBhvr>
                                      <p:tavLst>
                                        <p:tav tm="0">
                                          <p:val>
                                            <p:fltVal val="360"/>
                                          </p:val>
                                        </p:tav>
                                        <p:tav tm="100000">
                                          <p:val>
                                            <p:fltVal val="0"/>
                                          </p:val>
                                        </p:tav>
                                      </p:tavLst>
                                    </p:anim>
                                    <p:animEffect transition="in" filter="fade">
                                      <p:cBhvr>
                                        <p:cTn id="58" dur="500"/>
                                        <p:tgtEl>
                                          <p:spTgt spid="11"/>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 calcmode="lin" valueType="num">
                                      <p:cBhvr>
                                        <p:cTn id="63" dur="500" fill="hold"/>
                                        <p:tgtEl>
                                          <p:spTgt spid="12"/>
                                        </p:tgtEl>
                                        <p:attrNameLst>
                                          <p:attrName>style.rotation</p:attrName>
                                        </p:attrNameLst>
                                      </p:cBhvr>
                                      <p:tavLst>
                                        <p:tav tm="0">
                                          <p:val>
                                            <p:fltVal val="360"/>
                                          </p:val>
                                        </p:tav>
                                        <p:tav tm="100000">
                                          <p:val>
                                            <p:fltVal val="0"/>
                                          </p:val>
                                        </p:tav>
                                      </p:tavLst>
                                    </p:anim>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5"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2000"/>
                                        <p:tgtEl>
                                          <p:spTgt spid="15"/>
                                        </p:tgtEl>
                                      </p:cBhvr>
                                    </p:animEffect>
                                    <p:anim calcmode="lin" valueType="num">
                                      <p:cBhvr>
                                        <p:cTn id="80" dur="2000" fill="hold"/>
                                        <p:tgtEl>
                                          <p:spTgt spid="15"/>
                                        </p:tgtEl>
                                        <p:attrNameLst>
                                          <p:attrName>style.rotation</p:attrName>
                                        </p:attrNameLst>
                                      </p:cBhvr>
                                      <p:tavLst>
                                        <p:tav tm="0">
                                          <p:val>
                                            <p:fltVal val="720"/>
                                          </p:val>
                                        </p:tav>
                                        <p:tav tm="100000">
                                          <p:val>
                                            <p:fltVal val="0"/>
                                          </p:val>
                                        </p:tav>
                                      </p:tavLst>
                                    </p:anim>
                                    <p:anim calcmode="lin" valueType="num">
                                      <p:cBhvr>
                                        <p:cTn id="81" dur="2000" fill="hold"/>
                                        <p:tgtEl>
                                          <p:spTgt spid="15"/>
                                        </p:tgtEl>
                                        <p:attrNameLst>
                                          <p:attrName>ppt_h</p:attrName>
                                        </p:attrNameLst>
                                      </p:cBhvr>
                                      <p:tavLst>
                                        <p:tav tm="0">
                                          <p:val>
                                            <p:fltVal val="0"/>
                                          </p:val>
                                        </p:tav>
                                        <p:tav tm="100000">
                                          <p:val>
                                            <p:strVal val="#ppt_h"/>
                                          </p:val>
                                        </p:tav>
                                      </p:tavLst>
                                    </p:anim>
                                    <p:anim calcmode="lin" valueType="num">
                                      <p:cBhvr>
                                        <p:cTn id="82" dur="2000" fill="hold"/>
                                        <p:tgtEl>
                                          <p:spTgt spid="15"/>
                                        </p:tgtEl>
                                        <p:attrNameLst>
                                          <p:attrName>ppt_w</p:attrName>
                                        </p:attrNameLst>
                                      </p:cBhvr>
                                      <p:tavLst>
                                        <p:tav tm="0">
                                          <p:val>
                                            <p:fltVal val="0"/>
                                          </p:val>
                                        </p:tav>
                                        <p:tav tm="100000">
                                          <p:val>
                                            <p:strVal val="#ppt_w"/>
                                          </p:val>
                                        </p:tav>
                                      </p:tavLst>
                                    </p:anim>
                                  </p:childTnLst>
                                </p:cTn>
                              </p:par>
                              <p:par>
                                <p:cTn id="83" presetID="35"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000"/>
                                        <p:tgtEl>
                                          <p:spTgt spid="16"/>
                                        </p:tgtEl>
                                      </p:cBhvr>
                                    </p:animEffect>
                                    <p:anim calcmode="lin" valueType="num">
                                      <p:cBhvr>
                                        <p:cTn id="86" dur="2000" fill="hold"/>
                                        <p:tgtEl>
                                          <p:spTgt spid="16"/>
                                        </p:tgtEl>
                                        <p:attrNameLst>
                                          <p:attrName>style.rotation</p:attrName>
                                        </p:attrNameLst>
                                      </p:cBhvr>
                                      <p:tavLst>
                                        <p:tav tm="0">
                                          <p:val>
                                            <p:fltVal val="720"/>
                                          </p:val>
                                        </p:tav>
                                        <p:tav tm="100000">
                                          <p:val>
                                            <p:fltVal val="0"/>
                                          </p:val>
                                        </p:tav>
                                      </p:tavLst>
                                    </p:anim>
                                    <p:anim calcmode="lin" valueType="num">
                                      <p:cBhvr>
                                        <p:cTn id="87" dur="2000" fill="hold"/>
                                        <p:tgtEl>
                                          <p:spTgt spid="16"/>
                                        </p:tgtEl>
                                        <p:attrNameLst>
                                          <p:attrName>ppt_h</p:attrName>
                                        </p:attrNameLst>
                                      </p:cBhvr>
                                      <p:tavLst>
                                        <p:tav tm="0">
                                          <p:val>
                                            <p:fltVal val="0"/>
                                          </p:val>
                                        </p:tav>
                                        <p:tav tm="100000">
                                          <p:val>
                                            <p:strVal val="#ppt_h"/>
                                          </p:val>
                                        </p:tav>
                                      </p:tavLst>
                                    </p:anim>
                                    <p:anim calcmode="lin" valueType="num">
                                      <p:cBhvr>
                                        <p:cTn id="88"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6"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1+#ppt_w/2"/>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par>
                                <p:cTn id="95" presetID="2" presetClass="entr" presetSubtype="6"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1+#ppt_w/2"/>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strips(downLeft)">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996262"/>
            <a:ext cx="8572560" cy="5796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907924" y="1254293"/>
            <a:ext cx="6786610" cy="1040220"/>
            <a:chOff x="428628" y="111251"/>
            <a:chExt cx="6000792" cy="678960"/>
          </a:xfrm>
        </p:grpSpPr>
        <p:sp>
          <p:nvSpPr>
            <p:cNvPr id="6" name="Rounded Rectangle 5"/>
            <p:cNvSpPr/>
            <p:nvPr/>
          </p:nvSpPr>
          <p:spPr>
            <a:xfrm>
              <a:off x="428628" y="111251"/>
              <a:ext cx="6000792" cy="67896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ounded Rectangle 5"/>
            <p:cNvSpPr/>
            <p:nvPr/>
          </p:nvSpPr>
          <p:spPr>
            <a:xfrm>
              <a:off x="461772" y="14439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به خلافت رسیدن منصور از آل</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عباس و تعقیب محمد بن عبدالله</a:t>
              </a:r>
              <a:endParaRPr lang="en-US" sz="2400" kern="1200" dirty="0">
                <a:solidFill>
                  <a:schemeClr val="tx1"/>
                </a:solidFill>
                <a:cs typeface="B Traffic" pitchFamily="2" charset="-78"/>
              </a:endParaRPr>
            </a:p>
          </p:txBody>
        </p:sp>
      </p:grpSp>
      <p:sp>
        <p:nvSpPr>
          <p:cNvPr id="8" name="Rectangle 7"/>
          <p:cNvSpPr/>
          <p:nvPr/>
        </p:nvSpPr>
        <p:spPr>
          <a:xfrm>
            <a:off x="428596" y="2920838"/>
            <a:ext cx="8572560" cy="579600"/>
          </a:xfrm>
          <a:prstGeom prst="rect">
            <a:avLst/>
          </a:prstGeom>
        </p:spPr>
        <p:style>
          <a:lnRef idx="2">
            <a:schemeClr val="accent5">
              <a:hueOff val="-1986775"/>
              <a:satOff val="7962"/>
              <a:lumOff val="172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1142976" y="2220098"/>
            <a:ext cx="6786610" cy="1040220"/>
            <a:chOff x="428628" y="1154531"/>
            <a:chExt cx="6000792" cy="678960"/>
          </a:xfrm>
        </p:grpSpPr>
        <p:sp>
          <p:nvSpPr>
            <p:cNvPr id="10" name="Rounded Rectangle 9"/>
            <p:cNvSpPr/>
            <p:nvPr/>
          </p:nvSpPr>
          <p:spPr>
            <a:xfrm>
              <a:off x="428628" y="1154531"/>
              <a:ext cx="6000792" cy="678960"/>
            </a:xfrm>
            <a:prstGeom prst="roundRect">
              <a:avLst/>
            </a:pr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11" name="Rounded Rectangle 8"/>
            <p:cNvSpPr/>
            <p:nvPr/>
          </p:nvSpPr>
          <p:spPr>
            <a:xfrm>
              <a:off x="461771" y="118767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متواری شدن نفس زکیه در حجاز به</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گونه</a:t>
              </a:r>
              <a:r>
                <a:rPr lang="fa-IR" sz="2400" kern="1200" dirty="0" smtClean="0">
                  <a:solidFill>
                    <a:schemeClr val="tx1"/>
                  </a:solidFill>
                  <a:cs typeface="B Traffic" pitchFamily="2" charset="-78"/>
                </a:rPr>
                <a:t>‌</a:t>
              </a:r>
              <a:r>
                <a:rPr lang="ar-SA" sz="2400" kern="1200" dirty="0" smtClean="0">
                  <a:solidFill>
                    <a:schemeClr val="tx1"/>
                  </a:solidFill>
                  <a:cs typeface="B Traffic" pitchFamily="2" charset="-78"/>
                </a:rPr>
                <a:t>ای که کسی او</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را نمی</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یافت</a:t>
              </a:r>
              <a:r>
                <a:rPr lang="en-US" sz="2400" kern="1200" dirty="0" smtClean="0">
                  <a:solidFill>
                    <a:schemeClr val="tx1"/>
                  </a:solidFill>
                  <a:cs typeface="B Traffic" pitchFamily="2" charset="-78"/>
                </a:rPr>
                <a:t>.</a:t>
              </a:r>
              <a:endParaRPr lang="en-US" sz="2400" kern="1200" dirty="0">
                <a:solidFill>
                  <a:schemeClr val="tx1"/>
                </a:solidFill>
                <a:cs typeface="B Traffic" pitchFamily="2" charset="-78"/>
              </a:endParaRPr>
            </a:p>
          </p:txBody>
        </p:sp>
      </p:grpSp>
      <p:sp>
        <p:nvSpPr>
          <p:cNvPr id="12" name="Rectangle 11"/>
          <p:cNvSpPr/>
          <p:nvPr/>
        </p:nvSpPr>
        <p:spPr>
          <a:xfrm>
            <a:off x="428596" y="3868508"/>
            <a:ext cx="8572560" cy="579600"/>
          </a:xfrm>
          <a:prstGeom prst="rect">
            <a:avLst/>
          </a:prstGeom>
        </p:spPr>
        <p:style>
          <a:lnRef idx="2">
            <a:schemeClr val="accent5">
              <a:hueOff val="-3973551"/>
              <a:satOff val="15924"/>
              <a:lumOff val="34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1142976" y="3167768"/>
            <a:ext cx="6786610" cy="1040220"/>
            <a:chOff x="428628" y="2197811"/>
            <a:chExt cx="6000792" cy="678960"/>
          </a:xfrm>
        </p:grpSpPr>
        <p:sp>
          <p:nvSpPr>
            <p:cNvPr id="14" name="Rounded Rectangle 13"/>
            <p:cNvSpPr/>
            <p:nvPr/>
          </p:nvSpPr>
          <p:spPr>
            <a:xfrm>
              <a:off x="428628" y="2197811"/>
              <a:ext cx="6000792" cy="678960"/>
            </a:xfrm>
            <a:prstGeom prst="roundRect">
              <a:avLst/>
            </a:pr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15" name="Rounded Rectangle 11"/>
            <p:cNvSpPr/>
            <p:nvPr/>
          </p:nvSpPr>
          <p:spPr>
            <a:xfrm>
              <a:off x="461772" y="223095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دستگیری عبدالله حسن و سیزده نفر دیگر توسط عمال منصور و شکنجه کردن آنان</a:t>
              </a:r>
              <a:endParaRPr lang="en-US" sz="2400" kern="1200" dirty="0">
                <a:solidFill>
                  <a:schemeClr val="tx1"/>
                </a:solidFill>
                <a:cs typeface="B Traffic" pitchFamily="2" charset="-78"/>
              </a:endParaRPr>
            </a:p>
          </p:txBody>
        </p:sp>
      </p:grpSp>
      <p:sp>
        <p:nvSpPr>
          <p:cNvPr id="16" name="Rectangle 15"/>
          <p:cNvSpPr/>
          <p:nvPr/>
        </p:nvSpPr>
        <p:spPr>
          <a:xfrm>
            <a:off x="428596" y="4778226"/>
            <a:ext cx="8572560" cy="579600"/>
          </a:xfrm>
          <a:prstGeom prst="rect">
            <a:avLst/>
          </a:prstGeom>
        </p:spPr>
        <p:style>
          <a:lnRef idx="2">
            <a:schemeClr val="accent5">
              <a:hueOff val="-5960326"/>
              <a:satOff val="23887"/>
              <a:lumOff val="517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7" name="Group 16"/>
          <p:cNvGrpSpPr/>
          <p:nvPr/>
        </p:nvGrpSpPr>
        <p:grpSpPr>
          <a:xfrm>
            <a:off x="1142976" y="4077486"/>
            <a:ext cx="6786610" cy="1040220"/>
            <a:chOff x="428628" y="3241091"/>
            <a:chExt cx="6000792" cy="678960"/>
          </a:xfrm>
        </p:grpSpPr>
        <p:sp>
          <p:nvSpPr>
            <p:cNvPr id="18" name="Rounded Rectangle 17"/>
            <p:cNvSpPr/>
            <p:nvPr/>
          </p:nvSpPr>
          <p:spPr>
            <a:xfrm>
              <a:off x="428628" y="3241091"/>
              <a:ext cx="6000792" cy="678960"/>
            </a:xfrm>
            <a:prstGeom prst="roundRect">
              <a:avLst/>
            </a:prstGeom>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19" name="Rounded Rectangle 14"/>
            <p:cNvSpPr/>
            <p:nvPr/>
          </p:nvSpPr>
          <p:spPr>
            <a:xfrm>
              <a:off x="461772" y="327423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اعلام همکاری گروههای مختلف از </a:t>
              </a:r>
              <a:r>
                <a:rPr lang="fa-IR" sz="2400" kern="1200" dirty="0" smtClean="0">
                  <a:solidFill>
                    <a:schemeClr val="tx1"/>
                  </a:solidFill>
                  <a:cs typeface="B Traffic" pitchFamily="2" charset="-78"/>
                </a:rPr>
                <a:t>نفس زکیه</a:t>
              </a:r>
              <a:r>
                <a:rPr lang="ar-SA" sz="2400" kern="1200" dirty="0" smtClean="0">
                  <a:solidFill>
                    <a:schemeClr val="tx1"/>
                  </a:solidFill>
                  <a:cs typeface="B Traffic" pitchFamily="2" charset="-78"/>
                </a:rPr>
                <a:t> از جمله</a:t>
              </a:r>
              <a:r>
                <a:rPr lang="en-US" sz="2400" kern="1200" dirty="0" smtClean="0">
                  <a:solidFill>
                    <a:schemeClr val="tx1"/>
                  </a:solidFill>
                  <a:cs typeface="B Traffic" pitchFamily="2" charset="-78"/>
                </a:rPr>
                <a:t>:</a:t>
              </a:r>
              <a:r>
                <a:rPr lang="fa-IR" sz="2400" kern="1200" dirty="0" smtClean="0">
                  <a:solidFill>
                    <a:schemeClr val="tx1"/>
                  </a:solidFill>
                  <a:cs typeface="B Traffic" pitchFamily="2" charset="-78"/>
                </a:rPr>
                <a:t> </a:t>
              </a:r>
              <a:r>
                <a:rPr lang="ar-SA" sz="2400" kern="1200" dirty="0" smtClean="0">
                  <a:solidFill>
                    <a:schemeClr val="tx1"/>
                  </a:solidFill>
                  <a:cs typeface="B Traffic" pitchFamily="2" charset="-78"/>
                </a:rPr>
                <a:t>زیدیه، معتزله، مالک بن انس</a:t>
              </a:r>
              <a:r>
                <a:rPr lang="fa-IR" sz="2400" kern="1200" dirty="0" smtClean="0">
                  <a:solidFill>
                    <a:schemeClr val="tx1"/>
                  </a:solidFill>
                  <a:cs typeface="B Traffic" pitchFamily="2" charset="-78"/>
                </a:rPr>
                <a:t>، رئیس مذهب </a:t>
              </a:r>
              <a:r>
                <a:rPr lang="ar-SA" sz="2400" kern="1200" dirty="0" smtClean="0">
                  <a:solidFill>
                    <a:schemeClr val="tx1"/>
                  </a:solidFill>
                  <a:cs typeface="B Traffic" pitchFamily="2" charset="-78"/>
                </a:rPr>
                <a:t>مالکی</a:t>
              </a:r>
              <a:r>
                <a:rPr lang="fa-IR" sz="2400" kern="1200" dirty="0" smtClean="0">
                  <a:solidFill>
                    <a:schemeClr val="tx1"/>
                  </a:solidFill>
                  <a:cs typeface="B Traffic" pitchFamily="2" charset="-78"/>
                </a:rPr>
                <a:t>‌</a:t>
              </a:r>
              <a:endParaRPr lang="en-US" sz="2400" kern="1200" dirty="0">
                <a:solidFill>
                  <a:schemeClr val="tx1"/>
                </a:solidFill>
                <a:cs typeface="B Traffic" pitchFamily="2" charset="-78"/>
              </a:endParaRPr>
            </a:p>
          </p:txBody>
        </p:sp>
      </p:grpSp>
      <p:sp>
        <p:nvSpPr>
          <p:cNvPr id="20" name="Rectangle 19"/>
          <p:cNvSpPr/>
          <p:nvPr/>
        </p:nvSpPr>
        <p:spPr>
          <a:xfrm>
            <a:off x="428596" y="5706919"/>
            <a:ext cx="8572560" cy="579600"/>
          </a:xfrm>
          <a:prstGeom prst="rect">
            <a:avLst/>
          </a:prstGeom>
        </p:spPr>
        <p:style>
          <a:lnRef idx="2">
            <a:schemeClr val="accent5">
              <a:hueOff val="-7947101"/>
              <a:satOff val="31849"/>
              <a:lumOff val="6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1101721" y="5012262"/>
            <a:ext cx="6790381" cy="1040220"/>
            <a:chOff x="392150" y="4288341"/>
            <a:chExt cx="6004126" cy="678960"/>
          </a:xfrm>
        </p:grpSpPr>
        <p:sp>
          <p:nvSpPr>
            <p:cNvPr id="22" name="Rounded Rectangle 21"/>
            <p:cNvSpPr/>
            <p:nvPr/>
          </p:nvSpPr>
          <p:spPr>
            <a:xfrm>
              <a:off x="392150" y="4288341"/>
              <a:ext cx="6000792" cy="678960"/>
            </a:xfrm>
            <a:prstGeom prst="roundRect">
              <a:avLst/>
            </a:prstGeom>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sp>
        <p:sp>
          <p:nvSpPr>
            <p:cNvPr id="23" name="Rounded Rectangle 17"/>
            <p:cNvSpPr/>
            <p:nvPr/>
          </p:nvSpPr>
          <p:spPr>
            <a:xfrm>
              <a:off x="461772" y="431751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بیعت مردم حجاز با نفس زکیه در سال</a:t>
              </a:r>
              <a:r>
                <a:rPr lang="en-US" sz="2400" kern="1200" dirty="0" smtClean="0">
                  <a:solidFill>
                    <a:schemeClr val="tx1"/>
                  </a:solidFill>
                  <a:cs typeface="B Traffic" pitchFamily="2" charset="-78"/>
                </a:rPr>
                <a:t> </a:t>
              </a:r>
              <a:r>
                <a:rPr lang="fa-IR" sz="2400" kern="1200" dirty="0" smtClean="0">
                  <a:solidFill>
                    <a:schemeClr val="tx1"/>
                  </a:solidFill>
                  <a:cs typeface="B Traffic" pitchFamily="2" charset="-78"/>
                </a:rPr>
                <a:t>145</a:t>
              </a:r>
              <a:r>
                <a:rPr lang="en-US" sz="2400" kern="1200" dirty="0" smtClean="0">
                  <a:solidFill>
                    <a:schemeClr val="tx1"/>
                  </a:solidFill>
                  <a:cs typeface="B Traffic" pitchFamily="2" charset="-78"/>
                </a:rPr>
                <a:t> </a:t>
              </a:r>
              <a:r>
                <a:rPr lang="ar-SA" sz="2400" kern="1200" dirty="0" smtClean="0">
                  <a:solidFill>
                    <a:schemeClr val="tx1"/>
                  </a:solidFill>
                  <a:cs typeface="B Traffic" pitchFamily="2" charset="-78"/>
                </a:rPr>
                <a:t>هجری</a:t>
              </a:r>
              <a:endParaRPr lang="en-US" sz="2400" kern="1200" dirty="0">
                <a:solidFill>
                  <a:schemeClr val="tx1"/>
                </a:solidFill>
                <a:cs typeface="B Traffic" pitchFamily="2" charset="-78"/>
              </a:endParaRPr>
            </a:p>
          </p:txBody>
        </p:sp>
      </p:grpSp>
      <p:grpSp>
        <p:nvGrpSpPr>
          <p:cNvPr id="24" name="Group 23"/>
          <p:cNvGrpSpPr/>
          <p:nvPr/>
        </p:nvGrpSpPr>
        <p:grpSpPr>
          <a:xfrm>
            <a:off x="1142976" y="5863436"/>
            <a:ext cx="6786610" cy="994564"/>
            <a:chOff x="428628" y="5327651"/>
            <a:chExt cx="6000792" cy="678960"/>
          </a:xfrm>
        </p:grpSpPr>
        <p:sp>
          <p:nvSpPr>
            <p:cNvPr id="25" name="Rounded Rectangle 24"/>
            <p:cNvSpPr/>
            <p:nvPr/>
          </p:nvSpPr>
          <p:spPr>
            <a:xfrm>
              <a:off x="428628" y="5327651"/>
              <a:ext cx="6000792" cy="678960"/>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6" name="Rounded Rectangle 20"/>
            <p:cNvSpPr/>
            <p:nvPr/>
          </p:nvSpPr>
          <p:spPr>
            <a:xfrm>
              <a:off x="461772" y="5360795"/>
              <a:ext cx="5934504"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816" tIns="0" rIns="226816" bIns="0" numCol="1" spcCol="1270" anchor="ctr" anchorCtr="0">
              <a:noAutofit/>
            </a:bodyPr>
            <a:lstStyle/>
            <a:p>
              <a:pPr lvl="0" algn="justLow" defTabSz="1066800" rtl="1">
                <a:lnSpc>
                  <a:spcPct val="90000"/>
                </a:lnSpc>
                <a:spcBef>
                  <a:spcPct val="0"/>
                </a:spcBef>
                <a:spcAft>
                  <a:spcPct val="35000"/>
                </a:spcAft>
              </a:pPr>
              <a:r>
                <a:rPr lang="ar-SA" sz="2400" kern="1200" dirty="0" smtClean="0">
                  <a:solidFill>
                    <a:schemeClr val="tx1"/>
                  </a:solidFill>
                  <a:cs typeface="B Traffic" pitchFamily="2" charset="-78"/>
                </a:rPr>
                <a:t>نبرد شدید میان هواداران محمد و سپاه عباسی و کشته شدن محمد</a:t>
              </a:r>
              <a:endParaRPr lang="en-US" sz="2400" kern="1200" dirty="0">
                <a:solidFill>
                  <a:schemeClr val="tx1"/>
                </a:solidFill>
                <a:cs typeface="B Traffic" pitchFamily="2" charset="-78"/>
              </a:endParaRPr>
            </a:p>
          </p:txBody>
        </p: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 y="1"/>
            <a:ext cx="1139188" cy="1222729"/>
          </a:xfrm>
          <a:prstGeom prst="rect">
            <a:avLst/>
          </a:prstGeom>
        </p:spPr>
      </p:pic>
    </p:spTree>
    <p:extLst>
      <p:ext uri="{BB962C8B-B14F-4D97-AF65-F5344CB8AC3E}">
        <p14:creationId xmlns:p14="http://schemas.microsoft.com/office/powerpoint/2010/main" val="18330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8"/>
                                        </p:tgtEl>
                                        <p:attrNameLst>
                                          <p:attrName>ppt_y</p:attrName>
                                        </p:attrNameLst>
                                      </p:cBhvr>
                                      <p:tavLst>
                                        <p:tav tm="0">
                                          <p:val>
                                            <p:strVal val="#ppt_y"/>
                                          </p:val>
                                        </p:tav>
                                        <p:tav tm="100000">
                                          <p:val>
                                            <p:strVal val="#ppt_y"/>
                                          </p:val>
                                        </p:tav>
                                      </p:tavLst>
                                    </p:anim>
                                    <p:animEffect transition="in" filter="fade">
                                      <p:cBhvr>
                                        <p:cTn id="20" dur="1000"/>
                                        <p:tgtEl>
                                          <p:spTgt spid="8"/>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26"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Horizontal)">
                                      <p:cBhvr>
                                        <p:cTn id="65" dur="500"/>
                                        <p:tgtEl>
                                          <p:spTgt spid="16"/>
                                        </p:tgtEl>
                                      </p:cBhvr>
                                    </p:animEffect>
                                  </p:childTnLst>
                                </p:cTn>
                              </p:par>
                              <p:par>
                                <p:cTn id="66" presetID="16" presetClass="entr" presetSubtype="26"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strips(downLeft)">
                                      <p:cBhvr>
                                        <p:cTn id="73" dur="500"/>
                                        <p:tgtEl>
                                          <p:spTgt spid="20"/>
                                        </p:tgtEl>
                                      </p:cBhvr>
                                    </p:animEffect>
                                  </p:childTnLst>
                                </p:cTn>
                              </p:par>
                              <p:par>
                                <p:cTn id="74" presetID="18" presetClass="entr" presetSubtype="12"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strips(downLeft)">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00" fill="hold"/>
                                        <p:tgtEl>
                                          <p:spTgt spid="24"/>
                                        </p:tgtEl>
                                        <p:attrNameLst>
                                          <p:attrName>ppt_x</p:attrName>
                                        </p:attrNameLst>
                                      </p:cBhvr>
                                      <p:tavLst>
                                        <p:tav tm="0">
                                          <p:val>
                                            <p:strVal val="#ppt_x-.2"/>
                                          </p:val>
                                        </p:tav>
                                        <p:tav tm="100000">
                                          <p:val>
                                            <p:strVal val="#ppt_x"/>
                                          </p:val>
                                        </p:tav>
                                      </p:tavLst>
                                    </p:anim>
                                    <p:anim calcmode="lin" valueType="num">
                                      <p:cBhvr>
                                        <p:cTn id="8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ie 58"/>
          <p:cNvSpPr/>
          <p:nvPr/>
        </p:nvSpPr>
        <p:spPr>
          <a:xfrm>
            <a:off x="71406" y="1357318"/>
            <a:ext cx="5357830" cy="5357830"/>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sp>
      <p:grpSp>
        <p:nvGrpSpPr>
          <p:cNvPr id="60" name="Group 59"/>
          <p:cNvGrpSpPr/>
          <p:nvPr/>
        </p:nvGrpSpPr>
        <p:grpSpPr>
          <a:xfrm>
            <a:off x="2598542" y="1357318"/>
            <a:ext cx="6250802" cy="5357830"/>
            <a:chOff x="2678915" y="928691"/>
            <a:chExt cx="6250802" cy="5357830"/>
          </a:xfrm>
          <a:solidFill>
            <a:schemeClr val="accent4">
              <a:lumMod val="20000"/>
              <a:lumOff val="80000"/>
            </a:schemeClr>
          </a:solidFill>
        </p:grpSpPr>
        <p:sp>
          <p:nvSpPr>
            <p:cNvPr id="61" name="Rectangle 60"/>
            <p:cNvSpPr/>
            <p:nvPr/>
          </p:nvSpPr>
          <p:spPr>
            <a:xfrm>
              <a:off x="2678915" y="928691"/>
              <a:ext cx="6250802" cy="5357830"/>
            </a:xfrm>
            <a:prstGeom prst="rect">
              <a:avLst/>
            </a:prstGeom>
            <a:grpFill/>
          </p:spPr>
          <p:style>
            <a:lnRef idx="2">
              <a:schemeClr val="accent4">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Rectangle 61"/>
            <p:cNvSpPr/>
            <p:nvPr/>
          </p:nvSpPr>
          <p:spPr>
            <a:xfrm>
              <a:off x="2678915" y="928691"/>
              <a:ext cx="6250802" cy="5357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rgbClr val="F5750B"/>
                  </a:solidFill>
                  <a:cs typeface="B Traffic" pitchFamily="2" charset="-78"/>
                </a:rPr>
                <a:t> شریک از اعراب شیعه‌ی ساکن بخارا بود.</a:t>
              </a:r>
              <a:endParaRPr lang="en-US" sz="2400" kern="1200" dirty="0">
                <a:solidFill>
                  <a:srgbClr val="F5750B"/>
                </a:solidFill>
                <a:cs typeface="B Traffic" pitchFamily="2" charset="-78"/>
              </a:endParaRPr>
            </a:p>
          </p:txBody>
        </p:sp>
      </p:grpSp>
      <p:sp>
        <p:nvSpPr>
          <p:cNvPr id="63" name="Pie 62"/>
          <p:cNvSpPr/>
          <p:nvPr/>
        </p:nvSpPr>
        <p:spPr>
          <a:xfrm>
            <a:off x="473275" y="1928822"/>
            <a:ext cx="4554156" cy="4554156"/>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59838"/>
              <a:satOff val="-1811"/>
              <a:lumOff val="11889"/>
              <a:alphaOff val="0"/>
            </a:schemeClr>
          </a:fillRef>
          <a:effectRef idx="0">
            <a:schemeClr val="accent4">
              <a:shade val="50000"/>
              <a:hueOff val="-59838"/>
              <a:satOff val="-1811"/>
              <a:lumOff val="11889"/>
              <a:alphaOff val="0"/>
            </a:schemeClr>
          </a:effectRef>
          <a:fontRef idx="minor">
            <a:schemeClr val="lt1"/>
          </a:fontRef>
        </p:style>
      </p:sp>
      <p:grpSp>
        <p:nvGrpSpPr>
          <p:cNvPr id="64" name="Group 63"/>
          <p:cNvGrpSpPr/>
          <p:nvPr/>
        </p:nvGrpSpPr>
        <p:grpSpPr>
          <a:xfrm>
            <a:off x="2598542" y="1928822"/>
            <a:ext cx="6250835" cy="4554156"/>
            <a:chOff x="2678882" y="1464473"/>
            <a:chExt cx="6250835" cy="4554156"/>
          </a:xfrm>
          <a:solidFill>
            <a:schemeClr val="accent4">
              <a:lumMod val="40000"/>
              <a:lumOff val="60000"/>
            </a:schemeClr>
          </a:solidFill>
        </p:grpSpPr>
        <p:sp>
          <p:nvSpPr>
            <p:cNvPr id="65" name="Rectangle 64"/>
            <p:cNvSpPr/>
            <p:nvPr/>
          </p:nvSpPr>
          <p:spPr>
            <a:xfrm>
              <a:off x="2678915" y="1464473"/>
              <a:ext cx="6250802" cy="4554156"/>
            </a:xfrm>
            <a:prstGeom prst="rect">
              <a:avLst/>
            </a:prstGeom>
            <a:grpFill/>
          </p:spPr>
          <p:style>
            <a:lnRef idx="2">
              <a:schemeClr val="accent4">
                <a:shade val="50000"/>
                <a:hueOff val="-59838"/>
                <a:satOff val="-1811"/>
                <a:lumOff val="118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Rectangle 65"/>
            <p:cNvSpPr/>
            <p:nvPr/>
          </p:nvSpPr>
          <p:spPr>
            <a:xfrm>
              <a:off x="2678882" y="1464473"/>
              <a:ext cx="6250802" cy="5357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kern="1200" dirty="0" smtClean="0">
                  <a:cs typeface="B Traffic" pitchFamily="2" charset="-78"/>
                </a:rPr>
                <a:t> یک سال پس از آغاز خلافت عباسی ها مردم بخارا را به آل علی دعوت کرد.</a:t>
              </a:r>
              <a:endParaRPr lang="en-US" kern="1200" dirty="0">
                <a:cs typeface="B Traffic" pitchFamily="2" charset="-78"/>
              </a:endParaRPr>
            </a:p>
          </p:txBody>
        </p:sp>
      </p:grpSp>
      <p:sp>
        <p:nvSpPr>
          <p:cNvPr id="67" name="Pie 66"/>
          <p:cNvSpPr/>
          <p:nvPr/>
        </p:nvSpPr>
        <p:spPr>
          <a:xfrm>
            <a:off x="857224" y="2393181"/>
            <a:ext cx="3750483" cy="3750483"/>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119676"/>
              <a:satOff val="-3621"/>
              <a:lumOff val="23778"/>
              <a:alphaOff val="0"/>
            </a:schemeClr>
          </a:fillRef>
          <a:effectRef idx="0">
            <a:schemeClr val="accent4">
              <a:shade val="50000"/>
              <a:hueOff val="-119676"/>
              <a:satOff val="-3621"/>
              <a:lumOff val="23778"/>
              <a:alphaOff val="0"/>
            </a:schemeClr>
          </a:effectRef>
          <a:fontRef idx="minor">
            <a:schemeClr val="lt1"/>
          </a:fontRef>
        </p:style>
      </p:sp>
      <p:grpSp>
        <p:nvGrpSpPr>
          <p:cNvPr id="68" name="Group 67"/>
          <p:cNvGrpSpPr/>
          <p:nvPr/>
        </p:nvGrpSpPr>
        <p:grpSpPr>
          <a:xfrm>
            <a:off x="2536040" y="2393181"/>
            <a:ext cx="6250802" cy="3750483"/>
            <a:chOff x="2678915" y="2000256"/>
            <a:chExt cx="6250802" cy="3750483"/>
          </a:xfrm>
          <a:solidFill>
            <a:schemeClr val="accent4">
              <a:lumMod val="60000"/>
              <a:lumOff val="40000"/>
            </a:schemeClr>
          </a:solidFill>
        </p:grpSpPr>
        <p:sp>
          <p:nvSpPr>
            <p:cNvPr id="69" name="Rectangle 68"/>
            <p:cNvSpPr/>
            <p:nvPr/>
          </p:nvSpPr>
          <p:spPr>
            <a:xfrm>
              <a:off x="2678915" y="2000256"/>
              <a:ext cx="6250802" cy="3750483"/>
            </a:xfrm>
            <a:prstGeom prst="rect">
              <a:avLst/>
            </a:prstGeom>
            <a:grpFill/>
          </p:spPr>
          <p:style>
            <a:lnRef idx="2">
              <a:schemeClr val="accent4">
                <a:shade val="50000"/>
                <a:hueOff val="-119676"/>
                <a:satOff val="-3621"/>
                <a:lumOff val="237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ectangle 69"/>
            <p:cNvSpPr/>
            <p:nvPr/>
          </p:nvSpPr>
          <p:spPr>
            <a:xfrm>
              <a:off x="2678915" y="2000256"/>
              <a:ext cx="6250802" cy="5357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solidFill>
                    <a:srgbClr val="FF0000"/>
                  </a:solidFill>
                  <a:cs typeface="B Traffic" pitchFamily="2" charset="-78"/>
                </a:rPr>
                <a:t>گسترش سریع قیام او به سمرقند و خوارزم</a:t>
              </a:r>
              <a:endParaRPr lang="en-US" sz="2400" kern="1200" dirty="0">
                <a:solidFill>
                  <a:srgbClr val="FF0000"/>
                </a:solidFill>
                <a:cs typeface="B Traffic" pitchFamily="2" charset="-78"/>
              </a:endParaRPr>
            </a:p>
          </p:txBody>
        </p:sp>
      </p:grpSp>
      <p:sp>
        <p:nvSpPr>
          <p:cNvPr id="71" name="Pie 70"/>
          <p:cNvSpPr/>
          <p:nvPr/>
        </p:nvSpPr>
        <p:spPr>
          <a:xfrm>
            <a:off x="1214414" y="2928954"/>
            <a:ext cx="2946809" cy="2946809"/>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179513"/>
              <a:satOff val="-5432"/>
              <a:lumOff val="35667"/>
              <a:alphaOff val="0"/>
            </a:schemeClr>
          </a:fillRef>
          <a:effectRef idx="0">
            <a:schemeClr val="accent4">
              <a:shade val="50000"/>
              <a:hueOff val="-179513"/>
              <a:satOff val="-5432"/>
              <a:lumOff val="35667"/>
              <a:alphaOff val="0"/>
            </a:schemeClr>
          </a:effectRef>
          <a:fontRef idx="minor">
            <a:schemeClr val="lt1"/>
          </a:fontRef>
        </p:style>
      </p:sp>
      <p:grpSp>
        <p:nvGrpSpPr>
          <p:cNvPr id="72" name="Group 71"/>
          <p:cNvGrpSpPr/>
          <p:nvPr/>
        </p:nvGrpSpPr>
        <p:grpSpPr>
          <a:xfrm>
            <a:off x="2536040" y="2928954"/>
            <a:ext cx="6250802" cy="2946809"/>
            <a:chOff x="2678915" y="2536038"/>
            <a:chExt cx="6250802" cy="2946809"/>
          </a:xfrm>
          <a:solidFill>
            <a:schemeClr val="accent4">
              <a:lumMod val="40000"/>
              <a:lumOff val="60000"/>
            </a:schemeClr>
          </a:solidFill>
        </p:grpSpPr>
        <p:sp>
          <p:nvSpPr>
            <p:cNvPr id="73" name="Rectangle 72"/>
            <p:cNvSpPr/>
            <p:nvPr/>
          </p:nvSpPr>
          <p:spPr>
            <a:xfrm>
              <a:off x="2678915" y="2536038"/>
              <a:ext cx="6250802" cy="2946809"/>
            </a:xfrm>
            <a:prstGeom prst="rect">
              <a:avLst/>
            </a:prstGeom>
            <a:grpFill/>
          </p:spPr>
          <p:style>
            <a:lnRef idx="2">
              <a:schemeClr val="accent4">
                <a:shade val="50000"/>
                <a:hueOff val="-179513"/>
                <a:satOff val="-5432"/>
                <a:lumOff val="3566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ectangle 73"/>
            <p:cNvSpPr/>
            <p:nvPr/>
          </p:nvSpPr>
          <p:spPr>
            <a:xfrm>
              <a:off x="2678915" y="2536038"/>
              <a:ext cx="6250802" cy="5357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smtClean="0">
                  <a:cs typeface="B Traffic" pitchFamily="2" charset="-78"/>
                </a:rPr>
                <a:t> عزیمت ابومسلم با ده هزار نفر به بخارا</a:t>
              </a:r>
              <a:endParaRPr lang="en-US" sz="2400" kern="1200" dirty="0">
                <a:cs typeface="B Traffic" pitchFamily="2" charset="-78"/>
              </a:endParaRPr>
            </a:p>
          </p:txBody>
        </p:sp>
      </p:grpSp>
      <p:sp>
        <p:nvSpPr>
          <p:cNvPr id="75" name="Pie 74"/>
          <p:cNvSpPr/>
          <p:nvPr/>
        </p:nvSpPr>
        <p:spPr>
          <a:xfrm>
            <a:off x="1616254" y="3429031"/>
            <a:ext cx="2143129" cy="2143129"/>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179513"/>
              <a:satOff val="-5432"/>
              <a:lumOff val="35667"/>
              <a:alphaOff val="0"/>
            </a:schemeClr>
          </a:fillRef>
          <a:effectRef idx="0">
            <a:schemeClr val="accent4">
              <a:shade val="50000"/>
              <a:hueOff val="-179513"/>
              <a:satOff val="-5432"/>
              <a:lumOff val="35667"/>
              <a:alphaOff val="0"/>
            </a:schemeClr>
          </a:effectRef>
          <a:fontRef idx="minor">
            <a:schemeClr val="lt1"/>
          </a:fontRef>
        </p:style>
      </p:sp>
      <p:grpSp>
        <p:nvGrpSpPr>
          <p:cNvPr id="76" name="Group 75"/>
          <p:cNvGrpSpPr/>
          <p:nvPr/>
        </p:nvGrpSpPr>
        <p:grpSpPr>
          <a:xfrm>
            <a:off x="2536040" y="3429031"/>
            <a:ext cx="6250802" cy="2143129"/>
            <a:chOff x="2678915" y="3071826"/>
            <a:chExt cx="6250802" cy="2143129"/>
          </a:xfrm>
          <a:solidFill>
            <a:schemeClr val="accent4">
              <a:lumMod val="20000"/>
              <a:lumOff val="80000"/>
            </a:schemeClr>
          </a:solidFill>
        </p:grpSpPr>
        <p:sp>
          <p:nvSpPr>
            <p:cNvPr id="77" name="Rectangle 76"/>
            <p:cNvSpPr/>
            <p:nvPr/>
          </p:nvSpPr>
          <p:spPr>
            <a:xfrm>
              <a:off x="2678915" y="3071826"/>
              <a:ext cx="6250802" cy="2143129"/>
            </a:xfrm>
            <a:prstGeom prst="rect">
              <a:avLst/>
            </a:prstGeom>
            <a:grpFill/>
          </p:spPr>
          <p:style>
            <a:lnRef idx="2">
              <a:schemeClr val="accent4">
                <a:shade val="50000"/>
                <a:hueOff val="-179513"/>
                <a:satOff val="-5432"/>
                <a:lumOff val="3566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8" name="Rectangle 77"/>
            <p:cNvSpPr/>
            <p:nvPr/>
          </p:nvSpPr>
          <p:spPr>
            <a:xfrm>
              <a:off x="2678915" y="3071826"/>
              <a:ext cx="6250802" cy="5357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Traffic" pitchFamily="2" charset="-78"/>
                </a:rPr>
                <a:t> آتش زدن شهر و سرکوب قیام به بدترین شکل</a:t>
              </a:r>
              <a:endParaRPr lang="en-US" sz="2400" kern="1200" dirty="0">
                <a:cs typeface="B Traffic" pitchFamily="2" charset="-78"/>
              </a:endParaRPr>
            </a:p>
          </p:txBody>
        </p:sp>
      </p:grpSp>
      <p:sp>
        <p:nvSpPr>
          <p:cNvPr id="79" name="Pie 78"/>
          <p:cNvSpPr/>
          <p:nvPr/>
        </p:nvSpPr>
        <p:spPr>
          <a:xfrm>
            <a:off x="1928794" y="3946952"/>
            <a:ext cx="1339456" cy="1339456"/>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119676"/>
              <a:satOff val="-3621"/>
              <a:lumOff val="23778"/>
              <a:alphaOff val="0"/>
            </a:schemeClr>
          </a:fillRef>
          <a:effectRef idx="0">
            <a:schemeClr val="accent4">
              <a:shade val="50000"/>
              <a:hueOff val="-119676"/>
              <a:satOff val="-3621"/>
              <a:lumOff val="23778"/>
              <a:alphaOff val="0"/>
            </a:schemeClr>
          </a:effectRef>
          <a:fontRef idx="minor">
            <a:schemeClr val="lt1"/>
          </a:fontRef>
        </p:style>
      </p:sp>
      <p:grpSp>
        <p:nvGrpSpPr>
          <p:cNvPr id="80" name="Group 79"/>
          <p:cNvGrpSpPr/>
          <p:nvPr/>
        </p:nvGrpSpPr>
        <p:grpSpPr>
          <a:xfrm>
            <a:off x="2527084" y="3946952"/>
            <a:ext cx="6250802" cy="1339456"/>
            <a:chOff x="2678915" y="3607608"/>
            <a:chExt cx="6250802" cy="1339456"/>
          </a:xfrm>
        </p:grpSpPr>
        <p:sp>
          <p:nvSpPr>
            <p:cNvPr id="81" name="Rectangle 80"/>
            <p:cNvSpPr/>
            <p:nvPr/>
          </p:nvSpPr>
          <p:spPr>
            <a:xfrm>
              <a:off x="2678915" y="3607608"/>
              <a:ext cx="6250802" cy="1339456"/>
            </a:xfrm>
            <a:prstGeom prst="rect">
              <a:avLst/>
            </a:prstGeom>
          </p:spPr>
          <p:style>
            <a:lnRef idx="2">
              <a:schemeClr val="accent4">
                <a:shade val="50000"/>
                <a:hueOff val="-119676"/>
                <a:satOff val="-3621"/>
                <a:lumOff val="237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2" name="Rectangle 81"/>
            <p:cNvSpPr/>
            <p:nvPr/>
          </p:nvSpPr>
          <p:spPr>
            <a:xfrm>
              <a:off x="2678915" y="3732618"/>
              <a:ext cx="6250802" cy="535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000" kern="1200" dirty="0" smtClean="0">
                  <a:solidFill>
                    <a:srgbClr val="FF0000"/>
                  </a:solidFill>
                  <a:cs typeface="B Traffic" pitchFamily="2" charset="-78"/>
                </a:rPr>
                <a:t> پدیدار شدن جوانه های تشیع در خراسان بزرگ، ثمره ی قیام شریک</a:t>
              </a:r>
              <a:endParaRPr lang="en-US" sz="2000" kern="1200" dirty="0">
                <a:solidFill>
                  <a:srgbClr val="FF0000"/>
                </a:solidFill>
                <a:cs typeface="B Traffic" pitchFamily="2" charset="-78"/>
              </a:endParaRPr>
            </a:p>
          </p:txBody>
        </p:sp>
      </p:grpSp>
      <p:sp>
        <p:nvSpPr>
          <p:cNvPr id="83" name="Pie 82"/>
          <p:cNvSpPr/>
          <p:nvPr/>
        </p:nvSpPr>
        <p:spPr>
          <a:xfrm>
            <a:off x="2259246" y="4679188"/>
            <a:ext cx="642942" cy="821534"/>
          </a:xfrm>
          <a:prstGeom prst="pie">
            <a:avLst>
              <a:gd name="adj1" fmla="val 5400000"/>
              <a:gd name="adj2" fmla="val 16200000"/>
            </a:avLst>
          </a:prstGeom>
        </p:spPr>
        <p:style>
          <a:lnRef idx="2">
            <a:schemeClr val="lt1">
              <a:hueOff val="0"/>
              <a:satOff val="0"/>
              <a:lumOff val="0"/>
              <a:alphaOff val="0"/>
            </a:schemeClr>
          </a:lnRef>
          <a:fillRef idx="1">
            <a:schemeClr val="accent4">
              <a:shade val="50000"/>
              <a:hueOff val="-59838"/>
              <a:satOff val="-1811"/>
              <a:lumOff val="11889"/>
              <a:alphaOff val="0"/>
            </a:schemeClr>
          </a:fillRef>
          <a:effectRef idx="0">
            <a:schemeClr val="accent4">
              <a:shade val="50000"/>
              <a:hueOff val="-59838"/>
              <a:satOff val="-1811"/>
              <a:lumOff val="11889"/>
              <a:alphaOff val="0"/>
            </a:schemeClr>
          </a:effectRef>
          <a:fontRef idx="minor">
            <a:schemeClr val="lt1"/>
          </a:fontRef>
        </p:style>
      </p:sp>
      <p:grpSp>
        <p:nvGrpSpPr>
          <p:cNvPr id="84" name="Group 83"/>
          <p:cNvGrpSpPr/>
          <p:nvPr/>
        </p:nvGrpSpPr>
        <p:grpSpPr>
          <a:xfrm>
            <a:off x="2527137" y="4679188"/>
            <a:ext cx="6250802" cy="821534"/>
            <a:chOff x="2678915" y="4143390"/>
            <a:chExt cx="6250802" cy="535782"/>
          </a:xfrm>
        </p:grpSpPr>
        <p:sp>
          <p:nvSpPr>
            <p:cNvPr id="85" name="Rectangle 84"/>
            <p:cNvSpPr/>
            <p:nvPr/>
          </p:nvSpPr>
          <p:spPr>
            <a:xfrm>
              <a:off x="2678915" y="4143390"/>
              <a:ext cx="6250802" cy="535782"/>
            </a:xfrm>
            <a:prstGeom prst="rect">
              <a:avLst/>
            </a:prstGeom>
          </p:spPr>
          <p:style>
            <a:lnRef idx="2">
              <a:schemeClr val="accent4">
                <a:shade val="50000"/>
                <a:hueOff val="-59838"/>
                <a:satOff val="-1811"/>
                <a:lumOff val="118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6" name="Rectangle 85"/>
            <p:cNvSpPr/>
            <p:nvPr/>
          </p:nvSpPr>
          <p:spPr>
            <a:xfrm>
              <a:off x="2678915" y="4143390"/>
              <a:ext cx="6250802" cy="535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Low" defTabSz="1066800" rtl="1">
                <a:lnSpc>
                  <a:spcPct val="90000"/>
                </a:lnSpc>
                <a:spcBef>
                  <a:spcPct val="0"/>
                </a:spcBef>
                <a:spcAft>
                  <a:spcPct val="35000"/>
                </a:spcAft>
              </a:pPr>
              <a:r>
                <a:rPr lang="fa-IR" sz="2400" kern="1200" dirty="0" smtClean="0">
                  <a:cs typeface="B Traffic" pitchFamily="2" charset="-78"/>
                </a:rPr>
                <a:t>مهاجرت سادات و علویان زیادی به خراسان و ارسال صدقات و خمس به سوی امامان</a:t>
              </a:r>
              <a:r>
                <a:rPr lang="fa-IR" sz="1400" kern="1200" dirty="0" smtClean="0">
                  <a:cs typeface="B Traffic" pitchFamily="2" charset="-78"/>
                </a:rPr>
                <a:t>(ع) </a:t>
              </a:r>
              <a:r>
                <a:rPr lang="fa-IR" sz="2400" kern="1200" dirty="0" smtClean="0">
                  <a:cs typeface="B Traffic" pitchFamily="2" charset="-78"/>
                </a:rPr>
                <a:t>از نتایج قیام او است.</a:t>
              </a:r>
              <a:endParaRPr lang="en-US" sz="1600" kern="1200" dirty="0">
                <a:cs typeface="B Traffic" pitchFamily="2" charset="-78"/>
              </a:endParaRPr>
            </a:p>
          </p:txBody>
        </p:sp>
      </p:grpSp>
      <p:sp>
        <p:nvSpPr>
          <p:cNvPr id="55" name="Down Arrow Callout 54"/>
          <p:cNvSpPr/>
          <p:nvPr/>
        </p:nvSpPr>
        <p:spPr>
          <a:xfrm>
            <a:off x="2598508" y="312440"/>
            <a:ext cx="5717907" cy="1152023"/>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3600" dirty="0" smtClean="0">
                <a:solidFill>
                  <a:schemeClr val="tx1"/>
                </a:solidFill>
                <a:cs typeface="B Homa" pitchFamily="2" charset="-78"/>
              </a:rPr>
              <a:t>5-قیام شریک بن شیخ مهری</a:t>
            </a:r>
            <a:endParaRPr lang="en-US" sz="3600" dirty="0">
              <a:solidFill>
                <a:schemeClr val="tx1"/>
              </a:solidFill>
              <a:cs typeface="B Homa" pitchFamily="2" charset="-78"/>
            </a:endParaRPr>
          </a:p>
        </p:txBody>
      </p:sp>
      <p:pic>
        <p:nvPicPr>
          <p:cNvPr id="57" name="Picture 2" descr="D:\document\leila\a\png\s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358082" y="151539"/>
            <a:ext cx="1176318" cy="926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6" name="Picture 2" descr="D:\document\leila\a\png\s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57200"/>
            <a:ext cx="925461" cy="72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style.rotation</p:attrName>
                                        </p:attrNameLst>
                                      </p:cBhvr>
                                      <p:tavLst>
                                        <p:tav tm="0">
                                          <p:val>
                                            <p:fltVal val="720"/>
                                          </p:val>
                                        </p:tav>
                                        <p:tav tm="100000">
                                          <p:val>
                                            <p:fltVal val="0"/>
                                          </p:val>
                                        </p:tav>
                                      </p:tavLst>
                                    </p:anim>
                                    <p:anim calcmode="lin" valueType="num">
                                      <p:cBhvr>
                                        <p:cTn id="9" dur="1000" fill="hold"/>
                                        <p:tgtEl>
                                          <p:spTgt spid="60"/>
                                        </p:tgtEl>
                                        <p:attrNameLst>
                                          <p:attrName>ppt_h</p:attrName>
                                        </p:attrNameLst>
                                      </p:cBhvr>
                                      <p:tavLst>
                                        <p:tav tm="0">
                                          <p:val>
                                            <p:fltVal val="0"/>
                                          </p:val>
                                        </p:tav>
                                        <p:tav tm="100000">
                                          <p:val>
                                            <p:strVal val="#ppt_h"/>
                                          </p:val>
                                        </p:tav>
                                      </p:tavLst>
                                    </p:anim>
                                    <p:anim calcmode="lin" valueType="num">
                                      <p:cBhvr>
                                        <p:cTn id="10" dur="1000" fill="hold"/>
                                        <p:tgtEl>
                                          <p:spTgt spid="6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style.rotation</p:attrName>
                                        </p:attrNameLst>
                                      </p:cBhvr>
                                      <p:tavLst>
                                        <p:tav tm="0">
                                          <p:val>
                                            <p:fltVal val="720"/>
                                          </p:val>
                                        </p:tav>
                                        <p:tav tm="100000">
                                          <p:val>
                                            <p:fltVal val="0"/>
                                          </p:val>
                                        </p:tav>
                                      </p:tavLst>
                                    </p:anim>
                                    <p:anim calcmode="lin" valueType="num">
                                      <p:cBhvr>
                                        <p:cTn id="15" dur="1000" fill="hold"/>
                                        <p:tgtEl>
                                          <p:spTgt spid="59"/>
                                        </p:tgtEl>
                                        <p:attrNameLst>
                                          <p:attrName>ppt_h</p:attrName>
                                        </p:attrNameLst>
                                      </p:cBhvr>
                                      <p:tavLst>
                                        <p:tav tm="0">
                                          <p:val>
                                            <p:fltVal val="0"/>
                                          </p:val>
                                        </p:tav>
                                        <p:tav tm="100000">
                                          <p:val>
                                            <p:strVal val="#ppt_h"/>
                                          </p:val>
                                        </p:tav>
                                      </p:tavLst>
                                    </p:anim>
                                    <p:anim calcmode="lin" valueType="num">
                                      <p:cBhvr>
                                        <p:cTn id="16" dur="1000" fill="hold"/>
                                        <p:tgtEl>
                                          <p:spTgt spid="59"/>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1000"/>
                                        <p:tgtEl>
                                          <p:spTgt spid="64"/>
                                        </p:tgtEl>
                                      </p:cBhvr>
                                    </p:animEffect>
                                    <p:anim calcmode="lin" valueType="num">
                                      <p:cBhvr>
                                        <p:cTn id="22" dur="1000" fill="hold"/>
                                        <p:tgtEl>
                                          <p:spTgt spid="64"/>
                                        </p:tgtEl>
                                        <p:attrNameLst>
                                          <p:attrName>style.rotation</p:attrName>
                                        </p:attrNameLst>
                                      </p:cBhvr>
                                      <p:tavLst>
                                        <p:tav tm="0">
                                          <p:val>
                                            <p:fltVal val="720"/>
                                          </p:val>
                                        </p:tav>
                                        <p:tav tm="100000">
                                          <p:val>
                                            <p:fltVal val="0"/>
                                          </p:val>
                                        </p:tav>
                                      </p:tavLst>
                                    </p:anim>
                                    <p:anim calcmode="lin" valueType="num">
                                      <p:cBhvr>
                                        <p:cTn id="23" dur="1000" fill="hold"/>
                                        <p:tgtEl>
                                          <p:spTgt spid="64"/>
                                        </p:tgtEl>
                                        <p:attrNameLst>
                                          <p:attrName>ppt_h</p:attrName>
                                        </p:attrNameLst>
                                      </p:cBhvr>
                                      <p:tavLst>
                                        <p:tav tm="0">
                                          <p:val>
                                            <p:fltVal val="0"/>
                                          </p:val>
                                        </p:tav>
                                        <p:tav tm="100000">
                                          <p:val>
                                            <p:strVal val="#ppt_h"/>
                                          </p:val>
                                        </p:tav>
                                      </p:tavLst>
                                    </p:anim>
                                    <p:anim calcmode="lin" valueType="num">
                                      <p:cBhvr>
                                        <p:cTn id="24" dur="1000" fill="hold"/>
                                        <p:tgtEl>
                                          <p:spTgt spid="64"/>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anim calcmode="lin" valueType="num">
                                      <p:cBhvr>
                                        <p:cTn id="28" dur="1000" fill="hold"/>
                                        <p:tgtEl>
                                          <p:spTgt spid="63"/>
                                        </p:tgtEl>
                                        <p:attrNameLst>
                                          <p:attrName>style.rotation</p:attrName>
                                        </p:attrNameLst>
                                      </p:cBhvr>
                                      <p:tavLst>
                                        <p:tav tm="0">
                                          <p:val>
                                            <p:fltVal val="720"/>
                                          </p:val>
                                        </p:tav>
                                        <p:tav tm="100000">
                                          <p:val>
                                            <p:fltVal val="0"/>
                                          </p:val>
                                        </p:tav>
                                      </p:tavLst>
                                    </p:anim>
                                    <p:anim calcmode="lin" valueType="num">
                                      <p:cBhvr>
                                        <p:cTn id="29" dur="1000" fill="hold"/>
                                        <p:tgtEl>
                                          <p:spTgt spid="63"/>
                                        </p:tgtEl>
                                        <p:attrNameLst>
                                          <p:attrName>ppt_h</p:attrName>
                                        </p:attrNameLst>
                                      </p:cBhvr>
                                      <p:tavLst>
                                        <p:tav tm="0">
                                          <p:val>
                                            <p:fltVal val="0"/>
                                          </p:val>
                                        </p:tav>
                                        <p:tav tm="100000">
                                          <p:val>
                                            <p:strVal val="#ppt_h"/>
                                          </p:val>
                                        </p:tav>
                                      </p:tavLst>
                                    </p:anim>
                                    <p:anim calcmode="lin" valueType="num">
                                      <p:cBhvr>
                                        <p:cTn id="30" dur="1000" fill="hold"/>
                                        <p:tgtEl>
                                          <p:spTgt spid="63"/>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anim calcmode="lin" valueType="num">
                                      <p:cBhvr>
                                        <p:cTn id="37" dur="500" fill="hold"/>
                                        <p:tgtEl>
                                          <p:spTgt spid="68"/>
                                        </p:tgtEl>
                                        <p:attrNameLst>
                                          <p:attrName>style.rotation</p:attrName>
                                        </p:attrNameLst>
                                      </p:cBhvr>
                                      <p:tavLst>
                                        <p:tav tm="0">
                                          <p:val>
                                            <p:fltVal val="360"/>
                                          </p:val>
                                        </p:tav>
                                        <p:tav tm="100000">
                                          <p:val>
                                            <p:fltVal val="0"/>
                                          </p:val>
                                        </p:tav>
                                      </p:tavLst>
                                    </p:anim>
                                    <p:animEffect transition="in" filter="fade">
                                      <p:cBhvr>
                                        <p:cTn id="38" dur="500"/>
                                        <p:tgtEl>
                                          <p:spTgt spid="6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 calcmode="lin" valueType="num">
                                      <p:cBhvr>
                                        <p:cTn id="43" dur="500" fill="hold"/>
                                        <p:tgtEl>
                                          <p:spTgt spid="67"/>
                                        </p:tgtEl>
                                        <p:attrNameLst>
                                          <p:attrName>style.rotation</p:attrName>
                                        </p:attrNameLst>
                                      </p:cBhvr>
                                      <p:tavLst>
                                        <p:tav tm="0">
                                          <p:val>
                                            <p:fltVal val="360"/>
                                          </p:val>
                                        </p:tav>
                                        <p:tav tm="100000">
                                          <p:val>
                                            <p:fltVal val="0"/>
                                          </p:val>
                                        </p:tav>
                                      </p:tavLst>
                                    </p:anim>
                                    <p:animEffect transition="in" filter="fade">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style.rotation</p:attrName>
                                        </p:attrNameLst>
                                      </p:cBhvr>
                                      <p:tavLst>
                                        <p:tav tm="0">
                                          <p:val>
                                            <p:fltVal val="720"/>
                                          </p:val>
                                        </p:tav>
                                        <p:tav tm="100000">
                                          <p:val>
                                            <p:fltVal val="0"/>
                                          </p:val>
                                        </p:tav>
                                      </p:tavLst>
                                    </p:anim>
                                    <p:anim calcmode="lin" valueType="num">
                                      <p:cBhvr>
                                        <p:cTn id="51" dur="1000" fill="hold"/>
                                        <p:tgtEl>
                                          <p:spTgt spid="72"/>
                                        </p:tgtEl>
                                        <p:attrNameLst>
                                          <p:attrName>ppt_h</p:attrName>
                                        </p:attrNameLst>
                                      </p:cBhvr>
                                      <p:tavLst>
                                        <p:tav tm="0">
                                          <p:val>
                                            <p:fltVal val="0"/>
                                          </p:val>
                                        </p:tav>
                                        <p:tav tm="100000">
                                          <p:val>
                                            <p:strVal val="#ppt_h"/>
                                          </p:val>
                                        </p:tav>
                                      </p:tavLst>
                                    </p:anim>
                                    <p:anim calcmode="lin" valueType="num">
                                      <p:cBhvr>
                                        <p:cTn id="52" dur="1000" fill="hold"/>
                                        <p:tgtEl>
                                          <p:spTgt spid="72"/>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1000"/>
                                        <p:tgtEl>
                                          <p:spTgt spid="71"/>
                                        </p:tgtEl>
                                      </p:cBhvr>
                                    </p:animEffect>
                                    <p:anim calcmode="lin" valueType="num">
                                      <p:cBhvr>
                                        <p:cTn id="56" dur="1000" fill="hold"/>
                                        <p:tgtEl>
                                          <p:spTgt spid="71"/>
                                        </p:tgtEl>
                                        <p:attrNameLst>
                                          <p:attrName>style.rotation</p:attrName>
                                        </p:attrNameLst>
                                      </p:cBhvr>
                                      <p:tavLst>
                                        <p:tav tm="0">
                                          <p:val>
                                            <p:fltVal val="720"/>
                                          </p:val>
                                        </p:tav>
                                        <p:tav tm="100000">
                                          <p:val>
                                            <p:fltVal val="0"/>
                                          </p:val>
                                        </p:tav>
                                      </p:tavLst>
                                    </p:anim>
                                    <p:anim calcmode="lin" valueType="num">
                                      <p:cBhvr>
                                        <p:cTn id="57" dur="1000" fill="hold"/>
                                        <p:tgtEl>
                                          <p:spTgt spid="71"/>
                                        </p:tgtEl>
                                        <p:attrNameLst>
                                          <p:attrName>ppt_h</p:attrName>
                                        </p:attrNameLst>
                                      </p:cBhvr>
                                      <p:tavLst>
                                        <p:tav tm="0">
                                          <p:val>
                                            <p:fltVal val="0"/>
                                          </p:val>
                                        </p:tav>
                                        <p:tav tm="100000">
                                          <p:val>
                                            <p:strVal val="#ppt_h"/>
                                          </p:val>
                                        </p:tav>
                                      </p:tavLst>
                                    </p:anim>
                                    <p:anim calcmode="lin" valueType="num">
                                      <p:cBhvr>
                                        <p:cTn id="58" dur="1000" fill="hold"/>
                                        <p:tgtEl>
                                          <p:spTgt spid="71"/>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 calcmode="lin" valueType="num">
                                      <p:cBhvr>
                                        <p:cTn id="65" dur="500" fill="hold"/>
                                        <p:tgtEl>
                                          <p:spTgt spid="75"/>
                                        </p:tgtEl>
                                        <p:attrNameLst>
                                          <p:attrName>style.rotation</p:attrName>
                                        </p:attrNameLst>
                                      </p:cBhvr>
                                      <p:tavLst>
                                        <p:tav tm="0">
                                          <p:val>
                                            <p:fltVal val="360"/>
                                          </p:val>
                                        </p:tav>
                                        <p:tav tm="100000">
                                          <p:val>
                                            <p:fltVal val="0"/>
                                          </p:val>
                                        </p:tav>
                                      </p:tavLst>
                                    </p:anim>
                                    <p:animEffect transition="in" filter="fade">
                                      <p:cBhvr>
                                        <p:cTn id="66" dur="500"/>
                                        <p:tgtEl>
                                          <p:spTgt spid="75"/>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 calcmode="lin" valueType="num">
                                      <p:cBhvr>
                                        <p:cTn id="71" dur="500" fill="hold"/>
                                        <p:tgtEl>
                                          <p:spTgt spid="76"/>
                                        </p:tgtEl>
                                        <p:attrNameLst>
                                          <p:attrName>style.rotation</p:attrName>
                                        </p:attrNameLst>
                                      </p:cBhvr>
                                      <p:tavLst>
                                        <p:tav tm="0">
                                          <p:val>
                                            <p:fltVal val="360"/>
                                          </p:val>
                                        </p:tav>
                                        <p:tav tm="100000">
                                          <p:val>
                                            <p:fltVal val="0"/>
                                          </p:val>
                                        </p:tav>
                                      </p:tavLst>
                                    </p:anim>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 calcmode="lin" valueType="num">
                                      <p:cBhvr>
                                        <p:cTn id="79" dur="500" fill="hold"/>
                                        <p:tgtEl>
                                          <p:spTgt spid="79"/>
                                        </p:tgtEl>
                                        <p:attrNameLst>
                                          <p:attrName>style.rotation</p:attrName>
                                        </p:attrNameLst>
                                      </p:cBhvr>
                                      <p:tavLst>
                                        <p:tav tm="0">
                                          <p:val>
                                            <p:fltVal val="360"/>
                                          </p:val>
                                        </p:tav>
                                        <p:tav tm="100000">
                                          <p:val>
                                            <p:fltVal val="0"/>
                                          </p:val>
                                        </p:tav>
                                      </p:tavLst>
                                    </p:anim>
                                    <p:animEffect transition="in" filter="fade">
                                      <p:cBhvr>
                                        <p:cTn id="80" dur="500"/>
                                        <p:tgtEl>
                                          <p:spTgt spid="79"/>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 calcmode="lin" valueType="num">
                                      <p:cBhvr>
                                        <p:cTn id="85" dur="500" fill="hold"/>
                                        <p:tgtEl>
                                          <p:spTgt spid="80"/>
                                        </p:tgtEl>
                                        <p:attrNameLst>
                                          <p:attrName>style.rotation</p:attrName>
                                        </p:attrNameLst>
                                      </p:cBhvr>
                                      <p:tavLst>
                                        <p:tav tm="0">
                                          <p:val>
                                            <p:fltVal val="360"/>
                                          </p:val>
                                        </p:tav>
                                        <p:tav tm="100000">
                                          <p:val>
                                            <p:fltVal val="0"/>
                                          </p:val>
                                        </p:tav>
                                      </p:tavLst>
                                    </p:anim>
                                    <p:animEffect transition="in" filter="fade">
                                      <p:cBhvr>
                                        <p:cTn id="86" dur="500"/>
                                        <p:tgtEl>
                                          <p:spTgt spid="80"/>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p:cTn id="91" dur="500" fill="hold"/>
                                        <p:tgtEl>
                                          <p:spTgt spid="83"/>
                                        </p:tgtEl>
                                        <p:attrNameLst>
                                          <p:attrName>ppt_w</p:attrName>
                                        </p:attrNameLst>
                                      </p:cBhvr>
                                      <p:tavLst>
                                        <p:tav tm="0">
                                          <p:val>
                                            <p:fltVal val="0"/>
                                          </p:val>
                                        </p:tav>
                                        <p:tav tm="100000">
                                          <p:val>
                                            <p:strVal val="#ppt_w"/>
                                          </p:val>
                                        </p:tav>
                                      </p:tavLst>
                                    </p:anim>
                                    <p:anim calcmode="lin" valueType="num">
                                      <p:cBhvr>
                                        <p:cTn id="92" dur="500" fill="hold"/>
                                        <p:tgtEl>
                                          <p:spTgt spid="83"/>
                                        </p:tgtEl>
                                        <p:attrNameLst>
                                          <p:attrName>ppt_h</p:attrName>
                                        </p:attrNameLst>
                                      </p:cBhvr>
                                      <p:tavLst>
                                        <p:tav tm="0">
                                          <p:val>
                                            <p:fltVal val="0"/>
                                          </p:val>
                                        </p:tav>
                                        <p:tav tm="100000">
                                          <p:val>
                                            <p:strVal val="#ppt_h"/>
                                          </p:val>
                                        </p:tav>
                                      </p:tavLst>
                                    </p:anim>
                                    <p:anim calcmode="lin" valueType="num">
                                      <p:cBhvr>
                                        <p:cTn id="93" dur="500" fill="hold"/>
                                        <p:tgtEl>
                                          <p:spTgt spid="83"/>
                                        </p:tgtEl>
                                        <p:attrNameLst>
                                          <p:attrName>style.rotation</p:attrName>
                                        </p:attrNameLst>
                                      </p:cBhvr>
                                      <p:tavLst>
                                        <p:tav tm="0">
                                          <p:val>
                                            <p:fltVal val="360"/>
                                          </p:val>
                                        </p:tav>
                                        <p:tav tm="100000">
                                          <p:val>
                                            <p:fltVal val="0"/>
                                          </p:val>
                                        </p:tav>
                                      </p:tavLst>
                                    </p:anim>
                                    <p:animEffect transition="in" filter="fade">
                                      <p:cBhvr>
                                        <p:cTn id="94" dur="500"/>
                                        <p:tgtEl>
                                          <p:spTgt spid="83"/>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p:cTn id="97" dur="500" fill="hold"/>
                                        <p:tgtEl>
                                          <p:spTgt spid="84"/>
                                        </p:tgtEl>
                                        <p:attrNameLst>
                                          <p:attrName>ppt_w</p:attrName>
                                        </p:attrNameLst>
                                      </p:cBhvr>
                                      <p:tavLst>
                                        <p:tav tm="0">
                                          <p:val>
                                            <p:fltVal val="0"/>
                                          </p:val>
                                        </p:tav>
                                        <p:tav tm="100000">
                                          <p:val>
                                            <p:strVal val="#ppt_w"/>
                                          </p:val>
                                        </p:tav>
                                      </p:tavLst>
                                    </p:anim>
                                    <p:anim calcmode="lin" valueType="num">
                                      <p:cBhvr>
                                        <p:cTn id="98" dur="500" fill="hold"/>
                                        <p:tgtEl>
                                          <p:spTgt spid="84"/>
                                        </p:tgtEl>
                                        <p:attrNameLst>
                                          <p:attrName>ppt_h</p:attrName>
                                        </p:attrNameLst>
                                      </p:cBhvr>
                                      <p:tavLst>
                                        <p:tav tm="0">
                                          <p:val>
                                            <p:fltVal val="0"/>
                                          </p:val>
                                        </p:tav>
                                        <p:tav tm="100000">
                                          <p:val>
                                            <p:strVal val="#ppt_h"/>
                                          </p:val>
                                        </p:tav>
                                      </p:tavLst>
                                    </p:anim>
                                    <p:anim calcmode="lin" valueType="num">
                                      <p:cBhvr>
                                        <p:cTn id="99" dur="500" fill="hold"/>
                                        <p:tgtEl>
                                          <p:spTgt spid="84"/>
                                        </p:tgtEl>
                                        <p:attrNameLst>
                                          <p:attrName>style.rotation</p:attrName>
                                        </p:attrNameLst>
                                      </p:cBhvr>
                                      <p:tavLst>
                                        <p:tav tm="0">
                                          <p:val>
                                            <p:fltVal val="360"/>
                                          </p:val>
                                        </p:tav>
                                        <p:tav tm="100000">
                                          <p:val>
                                            <p:fltVal val="0"/>
                                          </p:val>
                                        </p:tav>
                                      </p:tavLst>
                                    </p:anim>
                                    <p:animEffect transition="in" filter="fade">
                                      <p:cBhvr>
                                        <p:cTn id="10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376214"/>
            <a:ext cx="6019800" cy="1143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rtl="1"/>
            <a:r>
              <a:rPr lang="fa-IR" sz="3200" dirty="0" smtClean="0">
                <a:cs typeface="B Homa" pitchFamily="2" charset="-78"/>
              </a:rPr>
              <a:t>نهضت علمی امام جعفر صادق</a:t>
            </a:r>
            <a:r>
              <a:rPr lang="fa-IR" sz="2400" dirty="0" smtClean="0">
                <a:cs typeface="B Homa" pitchFamily="2" charset="-78"/>
              </a:rPr>
              <a:t>(ع)</a:t>
            </a:r>
            <a:endParaRPr lang="en-US" sz="2400" dirty="0">
              <a:cs typeface="B Homa" pitchFamily="2" charset="-78"/>
            </a:endParaRPr>
          </a:p>
        </p:txBody>
      </p:sp>
      <p:pic>
        <p:nvPicPr>
          <p:cNvPr id="3" name="Picture 2" descr="G:\ghiasvand\Nahad\Ghiasvand\ax\اسلیمی\bote1.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7100" y="71415"/>
            <a:ext cx="10123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ghiasvand\Nahad\Ghiasvand\ax\اسلیمی\bote1.png"/>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598300" y="71414"/>
            <a:ext cx="10123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04800" y="1714488"/>
            <a:ext cx="8534400"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lvl="1" algn="ctr" rtl="1"/>
            <a:r>
              <a:rPr lang="fa-IR" sz="2400" dirty="0" smtClean="0">
                <a:solidFill>
                  <a:schemeClr val="tx1"/>
                </a:solidFill>
                <a:cs typeface="B Traffic" pitchFamily="2" charset="-78"/>
              </a:rPr>
              <a:t>تداوم نهضت علمی جمع و تدوین حدیث</a:t>
            </a:r>
            <a:endParaRPr lang="en-US" sz="2400" dirty="0" smtClean="0">
              <a:solidFill>
                <a:schemeClr val="tx1"/>
              </a:solidFill>
              <a:cs typeface="B Traffic" pitchFamily="2" charset="-78"/>
            </a:endParaRPr>
          </a:p>
        </p:txBody>
      </p:sp>
      <p:sp>
        <p:nvSpPr>
          <p:cNvPr id="6" name="Rounded Rectangle 5"/>
          <p:cNvSpPr/>
          <p:nvPr/>
        </p:nvSpPr>
        <p:spPr>
          <a:xfrm>
            <a:off x="304800" y="2381272"/>
            <a:ext cx="8534400" cy="947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solidFill>
                  <a:schemeClr val="tx1"/>
                </a:solidFill>
                <a:cs typeface="B Traffic" pitchFamily="2" charset="-78"/>
              </a:rPr>
              <a:t>شکوفایی انوار معرفت اسلامی و علوم گوناگون</a:t>
            </a:r>
            <a:endParaRPr lang="en-US" sz="2400" dirty="0">
              <a:solidFill>
                <a:schemeClr val="tx1"/>
              </a:solidFill>
              <a:cs typeface="B Traffic" pitchFamily="2" charset="-78"/>
            </a:endParaRPr>
          </a:p>
        </p:txBody>
      </p:sp>
      <p:sp>
        <p:nvSpPr>
          <p:cNvPr id="7" name="Rounded Rectangle 6"/>
          <p:cNvSpPr/>
          <p:nvPr/>
        </p:nvSpPr>
        <p:spPr>
          <a:xfrm>
            <a:off x="304800" y="3143248"/>
            <a:ext cx="8534400" cy="1066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400" dirty="0" smtClean="0">
                <a:solidFill>
                  <a:schemeClr val="tx1"/>
                </a:solidFill>
                <a:cs typeface="B Traffic" pitchFamily="2" charset="-78"/>
              </a:rPr>
              <a:t>تدوین و شکل گیری مکاتب گوناگون علمی و فکری</a:t>
            </a:r>
            <a:endParaRPr lang="en-US" dirty="0">
              <a:solidFill>
                <a:schemeClr val="tx1"/>
              </a:solidFill>
              <a:cs typeface="B Traffic" pitchFamily="2" charset="-78"/>
            </a:endParaRPr>
          </a:p>
        </p:txBody>
      </p:sp>
      <p:sp>
        <p:nvSpPr>
          <p:cNvPr id="8" name="Rounded Rectangle 7"/>
          <p:cNvSpPr/>
          <p:nvPr/>
        </p:nvSpPr>
        <p:spPr>
          <a:xfrm>
            <a:off x="304800" y="3929066"/>
            <a:ext cx="85344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cs typeface="B Traffic" pitchFamily="2" charset="-78"/>
              </a:rPr>
              <a:t>شکل گیری مذاهب فقهی اهل سنت</a:t>
            </a:r>
            <a:endParaRPr lang="en-US" dirty="0">
              <a:cs typeface="B Traffic" pitchFamily="2" charset="-78"/>
            </a:endParaRPr>
          </a:p>
        </p:txBody>
      </p:sp>
      <p:sp>
        <p:nvSpPr>
          <p:cNvPr id="9" name="Rounded Rectangle 8"/>
          <p:cNvSpPr/>
          <p:nvPr/>
        </p:nvSpPr>
        <p:spPr>
          <a:xfrm>
            <a:off x="304800" y="4500570"/>
            <a:ext cx="8534400" cy="8762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solidFill>
                  <a:schemeClr val="tx1"/>
                </a:solidFill>
                <a:cs typeface="B Traffic" pitchFamily="2" charset="-78"/>
              </a:rPr>
              <a:t>بهره ی علما و فقهای اهل سنت از امام صادق</a:t>
            </a:r>
            <a:r>
              <a:rPr lang="fa-IR" sz="1400" dirty="0" smtClean="0">
                <a:solidFill>
                  <a:schemeClr val="tx1"/>
                </a:solidFill>
                <a:cs typeface="B Traffic" pitchFamily="2" charset="-78"/>
              </a:rPr>
              <a:t>(ع)</a:t>
            </a:r>
            <a:r>
              <a:rPr lang="fa-IR" sz="2400" dirty="0" smtClean="0">
                <a:solidFill>
                  <a:schemeClr val="tx1"/>
                </a:solidFill>
                <a:cs typeface="B Traffic" pitchFamily="2" charset="-78"/>
              </a:rPr>
              <a:t> مانند مالک بن انس و</a:t>
            </a:r>
          </a:p>
          <a:p>
            <a:pPr algn="ctr"/>
            <a:r>
              <a:rPr lang="fa-IR" sz="2400" dirty="0" smtClean="0">
                <a:solidFill>
                  <a:schemeClr val="tx1"/>
                </a:solidFill>
                <a:cs typeface="B Traffic" pitchFamily="2" charset="-78"/>
              </a:rPr>
              <a:t>ابوحنیفه</a:t>
            </a:r>
            <a:endParaRPr lang="en-US" dirty="0">
              <a:solidFill>
                <a:schemeClr val="tx1"/>
              </a:solidFill>
              <a:cs typeface="B Traffic" pitchFamily="2" charset="-78"/>
            </a:endParaRPr>
          </a:p>
        </p:txBody>
      </p:sp>
      <p:sp>
        <p:nvSpPr>
          <p:cNvPr id="10" name="Rounded Rectangle 9"/>
          <p:cNvSpPr/>
          <p:nvPr/>
        </p:nvSpPr>
        <p:spPr>
          <a:xfrm>
            <a:off x="304800" y="5300666"/>
            <a:ext cx="85344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cs typeface="B Traffic" pitchFamily="2" charset="-78"/>
              </a:rPr>
              <a:t>شکوفایی علمی شاگردان امام</a:t>
            </a:r>
            <a:r>
              <a:rPr lang="fa-IR" sz="1400" dirty="0" smtClean="0">
                <a:cs typeface="B Traffic" pitchFamily="2" charset="-78"/>
              </a:rPr>
              <a:t>(ع) </a:t>
            </a:r>
            <a:r>
              <a:rPr lang="fa-IR" sz="2400" dirty="0" smtClean="0">
                <a:cs typeface="B Traffic" pitchFamily="2" charset="-78"/>
              </a:rPr>
              <a:t>در علوم دینی و غیر دینی</a:t>
            </a:r>
            <a:endParaRPr lang="en-US" dirty="0">
              <a:cs typeface="B Traffic" pitchFamily="2" charset="-78"/>
            </a:endParaRPr>
          </a:p>
        </p:txBody>
      </p:sp>
      <p:sp>
        <p:nvSpPr>
          <p:cNvPr id="11" name="Rounded Rectangle 10"/>
          <p:cNvSpPr/>
          <p:nvPr/>
        </p:nvSpPr>
        <p:spPr>
          <a:xfrm>
            <a:off x="323880" y="5953148"/>
            <a:ext cx="8534400" cy="76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2400" dirty="0" smtClean="0">
                <a:solidFill>
                  <a:schemeClr val="tx1"/>
                </a:solidFill>
                <a:cs typeface="B Traffic" pitchFamily="2" charset="-78"/>
              </a:rPr>
              <a:t>ابواسحاق ابراهیم بن حبیب فزاری، ستاره شناس و سازنده‌ی اسطرلاب از شاگردان امام بود.</a:t>
            </a:r>
            <a:endParaRPr lang="en-US" dirty="0">
              <a:solidFill>
                <a:schemeClr val="tx1"/>
              </a:solidFill>
              <a:cs typeface="B Traffic" pitchFamily="2" charset="-78"/>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464234" cy="1571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plus(in)">
                                      <p:cBhvr>
                                        <p:cTn id="50" dur="2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Rounded Rectangle 4"/>
          <p:cNvSpPr/>
          <p:nvPr/>
        </p:nvSpPr>
        <p:spPr>
          <a:xfrm>
            <a:off x="468259" y="528630"/>
            <a:ext cx="8534400" cy="1071570"/>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400" dirty="0" smtClean="0">
                <a:solidFill>
                  <a:schemeClr val="tx1"/>
                </a:solidFill>
                <a:cs typeface="B Traffic" pitchFamily="2" charset="-78"/>
              </a:rPr>
              <a:t>جابر بن حیان، از مفاخر علمی شیعه و شاگرد امام</a:t>
            </a:r>
            <a:r>
              <a:rPr lang="fa-IR" sz="1600" dirty="0" smtClean="0">
                <a:solidFill>
                  <a:schemeClr val="tx1"/>
                </a:solidFill>
                <a:cs typeface="B Traffic" pitchFamily="2" charset="-78"/>
              </a:rPr>
              <a:t>(ع)</a:t>
            </a:r>
            <a:r>
              <a:rPr lang="fa-IR" sz="2400" dirty="0" smtClean="0">
                <a:solidFill>
                  <a:schemeClr val="tx1"/>
                </a:solidFill>
                <a:cs typeface="B Traffic" pitchFamily="2" charset="-78"/>
              </a:rPr>
              <a:t>، در زمینه‌ی شیمی،</a:t>
            </a:r>
          </a:p>
          <a:p>
            <a:pPr algn="ctr"/>
            <a:r>
              <a:rPr lang="fa-IR" sz="2400" dirty="0" smtClean="0">
                <a:solidFill>
                  <a:schemeClr val="tx1"/>
                </a:solidFill>
                <a:cs typeface="B Traffic" pitchFamily="2" charset="-78"/>
              </a:rPr>
              <a:t>ریاضیات، مکانیک، طب، فلسفه و منطق آثاری نگاشته است.</a:t>
            </a:r>
            <a:endParaRPr lang="en-US" sz="4000" dirty="0" smtClean="0">
              <a:solidFill>
                <a:schemeClr val="tx1"/>
              </a:solidFill>
              <a:cs typeface="B Traffic" pitchFamily="2" charset="-78"/>
            </a:endParaRPr>
          </a:p>
        </p:txBody>
      </p:sp>
      <p:sp>
        <p:nvSpPr>
          <p:cNvPr id="7" name="Rounded Rectangle 6"/>
          <p:cNvSpPr/>
          <p:nvPr/>
        </p:nvSpPr>
        <p:spPr>
          <a:xfrm>
            <a:off x="453451" y="1600200"/>
            <a:ext cx="8534400" cy="947750"/>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solidFill>
                  <a:srgbClr val="00B050"/>
                </a:solidFill>
                <a:cs typeface="B Traffic" pitchFamily="2" charset="-78"/>
              </a:rPr>
              <a:t>شکل‌گیری نهضت ترجمه از زبان پهلوی و سانسکریت به عربی</a:t>
            </a:r>
            <a:endParaRPr lang="en-US" sz="2400" dirty="0">
              <a:solidFill>
                <a:srgbClr val="00B050"/>
              </a:solidFill>
              <a:cs typeface="B Traffic" pitchFamily="2" charset="-78"/>
            </a:endParaRPr>
          </a:p>
        </p:txBody>
      </p:sp>
      <p:sp>
        <p:nvSpPr>
          <p:cNvPr id="10" name="Rounded Rectangle 9"/>
          <p:cNvSpPr/>
          <p:nvPr/>
        </p:nvSpPr>
        <p:spPr>
          <a:xfrm>
            <a:off x="436303" y="2621823"/>
            <a:ext cx="8534400" cy="1066800"/>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400" dirty="0" smtClean="0">
                <a:solidFill>
                  <a:srgbClr val="FFFF00"/>
                </a:solidFill>
                <a:cs typeface="B Traffic" pitchFamily="2" charset="-78"/>
              </a:rPr>
              <a:t>گسترش حلقه‌های درس امام صادق</a:t>
            </a:r>
            <a:r>
              <a:rPr lang="fa-IR" sz="1600" dirty="0" smtClean="0">
                <a:solidFill>
                  <a:srgbClr val="FFFF00"/>
                </a:solidFill>
                <a:cs typeface="B Traffic" pitchFamily="2" charset="-78"/>
              </a:rPr>
              <a:t>(ع) </a:t>
            </a:r>
            <a:r>
              <a:rPr lang="fa-IR" sz="2400" dirty="0" smtClean="0">
                <a:solidFill>
                  <a:srgbClr val="FFFF00"/>
                </a:solidFill>
                <a:cs typeface="B Traffic" pitchFamily="2" charset="-78"/>
              </a:rPr>
              <a:t>در مسجدالنبی در گذار حکومت</a:t>
            </a:r>
          </a:p>
          <a:p>
            <a:pPr algn="ctr" rtl="1"/>
            <a:r>
              <a:rPr lang="fa-IR" sz="2400" dirty="0" smtClean="0">
                <a:solidFill>
                  <a:srgbClr val="FFFF00"/>
                </a:solidFill>
                <a:cs typeface="B Traffic" pitchFamily="2" charset="-78"/>
              </a:rPr>
              <a:t>از امویان به عباسیان</a:t>
            </a:r>
            <a:endParaRPr lang="en-US" dirty="0">
              <a:solidFill>
                <a:srgbClr val="FFFF00"/>
              </a:solidFill>
              <a:cs typeface="B Traffic" pitchFamily="2" charset="-78"/>
            </a:endParaRPr>
          </a:p>
        </p:txBody>
      </p:sp>
      <p:sp>
        <p:nvSpPr>
          <p:cNvPr id="12" name="Rounded Rectangle 11"/>
          <p:cNvSpPr/>
          <p:nvPr/>
        </p:nvSpPr>
        <p:spPr>
          <a:xfrm>
            <a:off x="470868" y="3703860"/>
            <a:ext cx="8534400" cy="762000"/>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solidFill>
                  <a:srgbClr val="00B050"/>
                </a:solidFill>
                <a:cs typeface="B Traffic" pitchFamily="2" charset="-78"/>
              </a:rPr>
              <a:t>راویان ثقه‌ی آن حضرت بالغ بر چهار هزار نفر بود.</a:t>
            </a:r>
            <a:endParaRPr lang="en-US" dirty="0">
              <a:solidFill>
                <a:srgbClr val="00B050"/>
              </a:solidFill>
              <a:cs typeface="B Traffic" pitchFamily="2" charset="-78"/>
            </a:endParaRPr>
          </a:p>
        </p:txBody>
      </p:sp>
      <p:sp>
        <p:nvSpPr>
          <p:cNvPr id="13" name="Rounded Rectangle 12"/>
          <p:cNvSpPr/>
          <p:nvPr/>
        </p:nvSpPr>
        <p:spPr>
          <a:xfrm>
            <a:off x="436303" y="4481097"/>
            <a:ext cx="8534400" cy="876296"/>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2400" dirty="0" smtClean="0">
                <a:solidFill>
                  <a:schemeClr val="tx1"/>
                </a:solidFill>
                <a:cs typeface="B Traffic" pitchFamily="2" charset="-78"/>
              </a:rPr>
              <a:t>پاسخگویی امام</a:t>
            </a:r>
            <a:r>
              <a:rPr lang="fa-IR" sz="1400" dirty="0" smtClean="0">
                <a:solidFill>
                  <a:schemeClr val="tx1"/>
                </a:solidFill>
                <a:cs typeface="B Traffic" pitchFamily="2" charset="-78"/>
              </a:rPr>
              <a:t>(ع)</a:t>
            </a:r>
            <a:r>
              <a:rPr lang="fa-IR" sz="2400" dirty="0" smtClean="0">
                <a:solidFill>
                  <a:schemeClr val="tx1"/>
                </a:solidFill>
                <a:cs typeface="B Traffic" pitchFamily="2" charset="-78"/>
              </a:rPr>
              <a:t> به شبهات ادیان ومذاهب مختلف</a:t>
            </a:r>
            <a:endParaRPr lang="en-US" dirty="0">
              <a:solidFill>
                <a:schemeClr val="tx1"/>
              </a:solidFill>
              <a:cs typeface="B Traffic" pitchFamily="2" charset="-78"/>
            </a:endParaRPr>
          </a:p>
        </p:txBody>
      </p:sp>
      <p:sp>
        <p:nvSpPr>
          <p:cNvPr id="15" name="Rounded Rectangle 14"/>
          <p:cNvSpPr/>
          <p:nvPr/>
        </p:nvSpPr>
        <p:spPr>
          <a:xfrm>
            <a:off x="436303" y="5369352"/>
            <a:ext cx="8534400" cy="1200168"/>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400" dirty="0" smtClean="0">
                <a:solidFill>
                  <a:srgbClr val="00B050"/>
                </a:solidFill>
                <a:cs typeface="B Traffic" pitchFamily="2" charset="-78"/>
              </a:rPr>
              <a:t>پایه‌ریزی نهضت آموزشی و پژوهشی بزرگی در مدینه برای آموزش، تحقیق و تألیف در باب تمام فرق و مذاهب</a:t>
            </a:r>
            <a:endParaRPr lang="en-US" dirty="0">
              <a:solidFill>
                <a:srgbClr val="00B050"/>
              </a:solidFill>
              <a:cs typeface="B Traffic" pitchFamily="2" charset="-78"/>
            </a:endParaRPr>
          </a:p>
        </p:txBody>
      </p:sp>
    </p:spTree>
    <p:extLst>
      <p:ext uri="{BB962C8B-B14F-4D97-AF65-F5344CB8AC3E}">
        <p14:creationId xmlns:p14="http://schemas.microsoft.com/office/powerpoint/2010/main" val="18779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plus(in)">
                                      <p:cBhvr>
                                        <p:cTn id="5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905000" y="285728"/>
            <a:ext cx="6238900"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8" name="Picture 2" descr="C:\Users\ghiyasvand\Desktop\png\يبفurl.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429520" y="214290"/>
            <a:ext cx="1143000" cy="1135363"/>
          </a:xfrm>
          <a:prstGeom prst="rect">
            <a:avLst/>
          </a:prstGeom>
          <a:noFill/>
        </p:spPr>
      </p:pic>
      <p:sp>
        <p:nvSpPr>
          <p:cNvPr id="17" name="Rectangle 16"/>
          <p:cNvSpPr/>
          <p:nvPr/>
        </p:nvSpPr>
        <p:spPr>
          <a:xfrm>
            <a:off x="2135592" y="533400"/>
            <a:ext cx="586543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fa-IR" sz="2800" dirty="0" smtClean="0">
                <a:cs typeface="B Homa" pitchFamily="2" charset="-78"/>
              </a:rPr>
              <a:t>روش آموزشی و پژوهشی امام صادق</a:t>
            </a:r>
            <a:r>
              <a:rPr lang="fa-IR" sz="2000" dirty="0" smtClean="0">
                <a:cs typeface="B Homa" pitchFamily="2" charset="-78"/>
              </a:rPr>
              <a:t>(ع)</a:t>
            </a:r>
            <a:endParaRPr lang="fa-IR" sz="2000" dirty="0" smtClean="0">
              <a:solidFill>
                <a:schemeClr val="accent3">
                  <a:lumMod val="50000"/>
                </a:schemeClr>
              </a:solidFill>
              <a:cs typeface="B Homa" pitchFamily="2" charset="-78"/>
            </a:endParaRPr>
          </a:p>
        </p:txBody>
      </p:sp>
      <p:pic>
        <p:nvPicPr>
          <p:cNvPr id="22" name="Picture 2" descr="C:\Users\ghiyasvand\Desktop\png\يبفur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358082" y="1285860"/>
            <a:ext cx="1524000" cy="1513817"/>
          </a:xfrm>
          <a:prstGeom prst="rect">
            <a:avLst/>
          </a:prstGeom>
          <a:noFill/>
        </p:spPr>
      </p:pic>
      <p:grpSp>
        <p:nvGrpSpPr>
          <p:cNvPr id="24" name="Group 23"/>
          <p:cNvGrpSpPr/>
          <p:nvPr/>
        </p:nvGrpSpPr>
        <p:grpSpPr>
          <a:xfrm>
            <a:off x="571472" y="1643050"/>
            <a:ext cx="7705708" cy="733718"/>
            <a:chOff x="0" y="714082"/>
            <a:chExt cx="7705708" cy="733718"/>
          </a:xfrm>
        </p:grpSpPr>
        <p:sp>
          <p:nvSpPr>
            <p:cNvPr id="25" name="Rounded Rectangle 24"/>
            <p:cNvSpPr/>
            <p:nvPr/>
          </p:nvSpPr>
          <p:spPr>
            <a:xfrm>
              <a:off x="0" y="714082"/>
              <a:ext cx="7705708" cy="733718"/>
            </a:xfrm>
            <a:prstGeom prst="roundRect">
              <a:avLst/>
            </a:prstGeom>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sp>
        <p:sp>
          <p:nvSpPr>
            <p:cNvPr id="26" name="Rounded Rectangle 4"/>
            <p:cNvSpPr/>
            <p:nvPr/>
          </p:nvSpPr>
          <p:spPr>
            <a:xfrm>
              <a:off x="35817" y="749899"/>
              <a:ext cx="7634074" cy="66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dirty="0" smtClean="0">
                  <a:solidFill>
                    <a:schemeClr val="tx1"/>
                  </a:solidFill>
                  <a:cs typeface="B Traffic" pitchFamily="2" charset="-78"/>
                </a:rPr>
                <a:t>تربیت شاگردان در شاخه های مختلف علوم</a:t>
              </a:r>
              <a:endParaRPr lang="en-US" sz="2400" b="0" kern="1200" dirty="0">
                <a:solidFill>
                  <a:schemeClr val="tx1"/>
                </a:solidFill>
                <a:cs typeface="B Traffic" pitchFamily="2" charset="-78"/>
              </a:endParaRPr>
            </a:p>
          </p:txBody>
        </p:sp>
      </p:grpSp>
      <p:pic>
        <p:nvPicPr>
          <p:cNvPr id="27" name="Picture 2" descr="C:\Users\ghiyasvand\Desktop\png\يبفur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358082" y="2285992"/>
            <a:ext cx="1524000" cy="1513817"/>
          </a:xfrm>
          <a:prstGeom prst="rect">
            <a:avLst/>
          </a:prstGeom>
          <a:noFill/>
        </p:spPr>
      </p:pic>
      <p:grpSp>
        <p:nvGrpSpPr>
          <p:cNvPr id="28" name="Group 27"/>
          <p:cNvGrpSpPr/>
          <p:nvPr/>
        </p:nvGrpSpPr>
        <p:grpSpPr>
          <a:xfrm>
            <a:off x="571472" y="2643182"/>
            <a:ext cx="7705708" cy="733718"/>
            <a:chOff x="0" y="714082"/>
            <a:chExt cx="7705708" cy="733718"/>
          </a:xfrm>
        </p:grpSpPr>
        <p:sp>
          <p:nvSpPr>
            <p:cNvPr id="29" name="Rounded Rectangle 28"/>
            <p:cNvSpPr/>
            <p:nvPr/>
          </p:nvSpPr>
          <p:spPr>
            <a:xfrm>
              <a:off x="0" y="714082"/>
              <a:ext cx="7705708" cy="733718"/>
            </a:xfrm>
            <a:prstGeom prst="roundRect">
              <a:avLst/>
            </a:prstGeom>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sp>
        <p:sp>
          <p:nvSpPr>
            <p:cNvPr id="30" name="Rounded Rectangle 4"/>
            <p:cNvSpPr/>
            <p:nvPr/>
          </p:nvSpPr>
          <p:spPr>
            <a:xfrm>
              <a:off x="35817" y="749899"/>
              <a:ext cx="7634074" cy="66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dirty="0" smtClean="0">
                  <a:solidFill>
                    <a:schemeClr val="tx1"/>
                  </a:solidFill>
                  <a:cs typeface="B Traffic" pitchFamily="2" charset="-78"/>
                </a:rPr>
                <a:t>تصحیح یا تأیید آثار تألیفی شاگردان پس از عرضه‌ی آثار بر ایشان</a:t>
              </a:r>
              <a:endParaRPr lang="en-US" sz="2400" b="0" kern="1200" dirty="0">
                <a:solidFill>
                  <a:schemeClr val="tx1"/>
                </a:solidFill>
                <a:cs typeface="B Traffic" pitchFamily="2" charset="-78"/>
              </a:endParaRPr>
            </a:p>
          </p:txBody>
        </p:sp>
      </p:grpSp>
      <p:pic>
        <p:nvPicPr>
          <p:cNvPr id="31" name="Picture 2" descr="C:\Users\ghiyasvand\Desktop\png\يبفur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358082" y="3272505"/>
            <a:ext cx="1524000" cy="1513817"/>
          </a:xfrm>
          <a:prstGeom prst="rect">
            <a:avLst/>
          </a:prstGeom>
          <a:noFill/>
        </p:spPr>
      </p:pic>
      <p:grpSp>
        <p:nvGrpSpPr>
          <p:cNvPr id="32" name="Group 31"/>
          <p:cNvGrpSpPr/>
          <p:nvPr/>
        </p:nvGrpSpPr>
        <p:grpSpPr>
          <a:xfrm>
            <a:off x="571472" y="3629695"/>
            <a:ext cx="7705708" cy="733718"/>
            <a:chOff x="0" y="714082"/>
            <a:chExt cx="7705708" cy="733718"/>
          </a:xfrm>
        </p:grpSpPr>
        <p:sp>
          <p:nvSpPr>
            <p:cNvPr id="33" name="Rounded Rectangle 32"/>
            <p:cNvSpPr/>
            <p:nvPr/>
          </p:nvSpPr>
          <p:spPr>
            <a:xfrm>
              <a:off x="0" y="714082"/>
              <a:ext cx="7705708" cy="733718"/>
            </a:xfrm>
            <a:prstGeom prst="roundRect">
              <a:avLst/>
            </a:prstGeom>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sp>
        <p:sp>
          <p:nvSpPr>
            <p:cNvPr id="34" name="Rounded Rectangle 4"/>
            <p:cNvSpPr/>
            <p:nvPr/>
          </p:nvSpPr>
          <p:spPr>
            <a:xfrm>
              <a:off x="35817" y="749899"/>
              <a:ext cx="7634074" cy="66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dirty="0" smtClean="0">
                  <a:solidFill>
                    <a:schemeClr val="tx1"/>
                  </a:solidFill>
                  <a:cs typeface="B Traffic" pitchFamily="2" charset="-78"/>
                </a:rPr>
                <a:t>تشکیل حلقه‌ی فتوا در مسجدالنبی</a:t>
              </a:r>
              <a:endParaRPr lang="en-US" sz="2400" b="0" kern="1200" dirty="0">
                <a:solidFill>
                  <a:schemeClr val="tx1"/>
                </a:solidFill>
                <a:cs typeface="B Traffic" pitchFamily="2" charset="-78"/>
              </a:endParaRPr>
            </a:p>
          </p:txBody>
        </p:sp>
      </p:grpSp>
      <p:pic>
        <p:nvPicPr>
          <p:cNvPr id="35" name="Picture 2" descr="C:\Users\ghiyasvand\Desktop\png\يبفur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358082" y="4272637"/>
            <a:ext cx="1524000" cy="1513817"/>
          </a:xfrm>
          <a:prstGeom prst="rect">
            <a:avLst/>
          </a:prstGeom>
          <a:noFill/>
        </p:spPr>
      </p:pic>
      <p:grpSp>
        <p:nvGrpSpPr>
          <p:cNvPr id="36" name="Group 35"/>
          <p:cNvGrpSpPr/>
          <p:nvPr/>
        </p:nvGrpSpPr>
        <p:grpSpPr>
          <a:xfrm>
            <a:off x="571472" y="4629827"/>
            <a:ext cx="7705708" cy="733718"/>
            <a:chOff x="0" y="714082"/>
            <a:chExt cx="7705708" cy="733718"/>
          </a:xfrm>
        </p:grpSpPr>
        <p:sp>
          <p:nvSpPr>
            <p:cNvPr id="37" name="Rounded Rectangle 36"/>
            <p:cNvSpPr/>
            <p:nvPr/>
          </p:nvSpPr>
          <p:spPr>
            <a:xfrm>
              <a:off x="0" y="714082"/>
              <a:ext cx="7705708" cy="733718"/>
            </a:xfrm>
            <a:prstGeom prst="roundRect">
              <a:avLst/>
            </a:prstGeom>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sp>
        <p:sp>
          <p:nvSpPr>
            <p:cNvPr id="38" name="Rounded Rectangle 4"/>
            <p:cNvSpPr/>
            <p:nvPr/>
          </p:nvSpPr>
          <p:spPr>
            <a:xfrm>
              <a:off x="35817" y="749899"/>
              <a:ext cx="7634074" cy="66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dirty="0" smtClean="0">
                  <a:solidFill>
                    <a:schemeClr val="tx1"/>
                  </a:solidFill>
                  <a:cs typeface="B Traffic" pitchFamily="2" charset="-78"/>
                </a:rPr>
                <a:t>تأیید یا تصحیح فتواهای شاگردان از سوی امام </a:t>
              </a:r>
              <a:r>
                <a:rPr lang="fa-IR" sz="1400" dirty="0" smtClean="0">
                  <a:solidFill>
                    <a:schemeClr val="tx1"/>
                  </a:solidFill>
                  <a:cs typeface="B Traffic" pitchFamily="2" charset="-78"/>
                </a:rPr>
                <a:t>(ع)</a:t>
              </a:r>
              <a:endParaRPr lang="en-US" sz="2400" b="0" kern="1200" dirty="0">
                <a:solidFill>
                  <a:schemeClr val="tx1"/>
                </a:solidFill>
                <a:cs typeface="B Traffic" pitchFamily="2" charset="-78"/>
              </a:endParaRPr>
            </a:p>
          </p:txBody>
        </p:sp>
      </p:grpSp>
      <p:pic>
        <p:nvPicPr>
          <p:cNvPr id="39" name="Picture 2" descr="C:\Users\ghiyasvand\Desktop\png\يبفurl.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358082" y="5272769"/>
            <a:ext cx="1524000" cy="1513817"/>
          </a:xfrm>
          <a:prstGeom prst="rect">
            <a:avLst/>
          </a:prstGeom>
          <a:noFill/>
        </p:spPr>
      </p:pic>
      <p:grpSp>
        <p:nvGrpSpPr>
          <p:cNvPr id="40" name="Group 39"/>
          <p:cNvGrpSpPr/>
          <p:nvPr/>
        </p:nvGrpSpPr>
        <p:grpSpPr>
          <a:xfrm>
            <a:off x="571472" y="5629959"/>
            <a:ext cx="7705708" cy="733718"/>
            <a:chOff x="0" y="714082"/>
            <a:chExt cx="7705708" cy="733718"/>
          </a:xfrm>
        </p:grpSpPr>
        <p:sp>
          <p:nvSpPr>
            <p:cNvPr id="41" name="Rounded Rectangle 40"/>
            <p:cNvSpPr/>
            <p:nvPr/>
          </p:nvSpPr>
          <p:spPr>
            <a:xfrm>
              <a:off x="0" y="714082"/>
              <a:ext cx="7705708" cy="733718"/>
            </a:xfrm>
            <a:prstGeom prst="roundRect">
              <a:avLst/>
            </a:prstGeom>
            <a:effectLst>
              <a:reflection blurRad="6350" stA="50000" endA="300" endPos="5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sp>
        <p:sp>
          <p:nvSpPr>
            <p:cNvPr id="42" name="Rounded Rectangle 4"/>
            <p:cNvSpPr/>
            <p:nvPr/>
          </p:nvSpPr>
          <p:spPr>
            <a:xfrm>
              <a:off x="35817" y="749899"/>
              <a:ext cx="7634074" cy="66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400" dirty="0" smtClean="0">
                  <a:solidFill>
                    <a:schemeClr val="tx1"/>
                  </a:solidFill>
                  <a:cs typeface="B Traffic" pitchFamily="2" charset="-78"/>
                </a:rPr>
                <a:t>تأکید امام بر پرسش برای تفهیم بهتر مسائل علمی</a:t>
              </a:r>
              <a:endParaRPr lang="en-US" sz="2400" b="0" kern="1200" dirty="0">
                <a:solidFill>
                  <a:schemeClr val="tx1"/>
                </a:solidFill>
                <a:cs typeface="B Traffic" pitchFamily="2" charset="-78"/>
              </a:endParaRPr>
            </a:p>
          </p:txBody>
        </p:sp>
      </p:grpSp>
      <p:pic>
        <p:nvPicPr>
          <p:cNvPr id="43" name="Picture 2" descr="C:\Users\ghiyasvand\Desktop\png\يبفurl.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6413531" y="4643446"/>
            <a:ext cx="2373311" cy="2357454"/>
          </a:xfrm>
          <a:prstGeom prst="rect">
            <a:avLst/>
          </a:prstGeom>
          <a:noFill/>
        </p:spPr>
      </p:pic>
      <p:sp>
        <p:nvSpPr>
          <p:cNvPr id="44" name="Rounded Rectangle 43"/>
          <p:cNvSpPr/>
          <p:nvPr/>
        </p:nvSpPr>
        <p:spPr>
          <a:xfrm>
            <a:off x="6215074" y="1643050"/>
            <a:ext cx="2714644" cy="3896277"/>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fa-IR" sz="2400" dirty="0" smtClean="0">
                <a:solidFill>
                  <a:srgbClr val="00B050"/>
                </a:solidFill>
                <a:cs typeface="B Traffic" pitchFamily="2" charset="-78"/>
              </a:rPr>
              <a:t>تشکیل حلقه‌های درسی در علوم مختلف و پاسخگویی شاگردان به سؤالات علمی برای تقویت روحیه‌ی خودباوری و اعتماد به نفس</a:t>
            </a:r>
            <a:endParaRPr lang="en-US" sz="4000" dirty="0">
              <a:solidFill>
                <a:srgbClr val="00B050"/>
              </a:solidFill>
              <a:cs typeface="B Traffic" pitchFamily="2" charset="-78"/>
            </a:endParaRPr>
          </a:p>
        </p:txBody>
      </p:sp>
      <p:pic>
        <p:nvPicPr>
          <p:cNvPr id="45" name="Picture 2" descr="C:\Users\ghiyasvand\Desktop\png\يبفurl.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3484573" y="4643446"/>
            <a:ext cx="2373311" cy="2357454"/>
          </a:xfrm>
          <a:prstGeom prst="rect">
            <a:avLst/>
          </a:prstGeom>
          <a:noFill/>
        </p:spPr>
      </p:pic>
      <p:sp>
        <p:nvSpPr>
          <p:cNvPr id="46" name="Rounded Rectangle 45"/>
          <p:cNvSpPr/>
          <p:nvPr/>
        </p:nvSpPr>
        <p:spPr>
          <a:xfrm>
            <a:off x="3190851" y="1641671"/>
            <a:ext cx="2714644" cy="3896277"/>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justLow" rtl="1"/>
            <a:r>
              <a:rPr lang="fa-IR" sz="2400" dirty="0" smtClean="0">
                <a:solidFill>
                  <a:srgbClr val="00B050"/>
                </a:solidFill>
                <a:cs typeface="B Traffic" pitchFamily="2" charset="-78"/>
              </a:rPr>
              <a:t>تربیت شاگردان برای پاسخگویی به سؤالات درباره‌ی اسلام و شیعه به بزرگان فرق و مذاهب و ادیان دیگر</a:t>
            </a:r>
            <a:endParaRPr lang="en-US" sz="4000" dirty="0">
              <a:solidFill>
                <a:srgbClr val="00B050"/>
              </a:solidFill>
              <a:cs typeface="B Traffic" pitchFamily="2" charset="-78"/>
            </a:endParaRPr>
          </a:p>
        </p:txBody>
      </p:sp>
      <p:pic>
        <p:nvPicPr>
          <p:cNvPr id="47" name="Picture 2" descr="C:\Users\ghiyasvand\Desktop\png\يبفurl.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555615" y="4643446"/>
            <a:ext cx="2373311" cy="2357454"/>
          </a:xfrm>
          <a:prstGeom prst="rect">
            <a:avLst/>
          </a:prstGeom>
          <a:noFill/>
        </p:spPr>
      </p:pic>
      <p:sp>
        <p:nvSpPr>
          <p:cNvPr id="48" name="Rounded Rectangle 47"/>
          <p:cNvSpPr/>
          <p:nvPr/>
        </p:nvSpPr>
        <p:spPr>
          <a:xfrm>
            <a:off x="165027" y="1641672"/>
            <a:ext cx="2714644" cy="3896277"/>
          </a:xfrm>
          <a:prstGeom prst="roundRect">
            <a:avLst/>
          </a:prstGeom>
          <a:effectLst>
            <a:outerShdw blurRad="40000" dist="20000" dir="5400000" rotWithShape="0">
              <a:srgbClr val="000000">
                <a:alpha val="38000"/>
              </a:srgbClr>
            </a:outerShdw>
            <a:reflection blurRad="6350" stA="50000" endA="300" endPos="38500" dist="508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lvl="1" algn="justLow" rtl="1"/>
            <a:r>
              <a:rPr lang="fa-IR" sz="2400" dirty="0" smtClean="0">
                <a:solidFill>
                  <a:srgbClr val="00B050"/>
                </a:solidFill>
                <a:cs typeface="B Traffic" pitchFamily="2" charset="-78"/>
              </a:rPr>
              <a:t>تربیت شاگردان برای مناظره با مذاهبی همچون مرجئه و خوارج و ابطال آنها</a:t>
            </a:r>
            <a:endParaRPr lang="en-US" sz="2400" dirty="0">
              <a:solidFill>
                <a:srgbClr val="00B050"/>
              </a:solidFill>
              <a:cs typeface="B Traffic" pitchFamily="2" charset="-78"/>
            </a:endParaRPr>
          </a:p>
        </p:txBody>
      </p:sp>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 y="0"/>
            <a:ext cx="1472592" cy="1580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36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8" presetClass="emph" presetSubtype="0" fill="hold" nodeType="withEffect">
                                  <p:stCondLst>
                                    <p:cond delay="0"/>
                                  </p:stCondLst>
                                  <p:childTnLst>
                                    <p:animRot by="21600000">
                                      <p:cBhvr>
                                        <p:cTn id="18" dur="2000" fill="hold"/>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8" presetClass="emph" presetSubtype="0" fill="hold" nodeType="withEffect">
                                  <p:stCondLst>
                                    <p:cond delay="0"/>
                                  </p:stCondLst>
                                  <p:childTnLst>
                                    <p:animRot by="21600000">
                                      <p:cBhvr>
                                        <p:cTn id="26" dur="2000" fill="hold"/>
                                        <p:tgtEl>
                                          <p:spTgt spid="2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8" presetClass="emph" presetSubtype="0" fill="hold" nodeType="withEffect">
                                  <p:stCondLst>
                                    <p:cond delay="0"/>
                                  </p:stCondLst>
                                  <p:childTnLst>
                                    <p:animRot by="21600000">
                                      <p:cBhvr>
                                        <p:cTn id="34" dur="2000" fill="hold"/>
                                        <p:tgtEl>
                                          <p:spTgt spid="3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8" presetClass="emph" presetSubtype="0" fill="hold" nodeType="withEffect">
                                  <p:stCondLst>
                                    <p:cond delay="0"/>
                                  </p:stCondLst>
                                  <p:childTnLst>
                                    <p:animRot by="21600000">
                                      <p:cBhvr>
                                        <p:cTn id="42" dur="2000" fill="hold"/>
                                        <p:tgtEl>
                                          <p:spTgt spid="3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8" presetClass="emph" presetSubtype="0" fill="hold" nodeType="withEffect">
                                  <p:stCondLst>
                                    <p:cond delay="0"/>
                                  </p:stCondLst>
                                  <p:childTnLst>
                                    <p:animRot by="21600000">
                                      <p:cBhvr>
                                        <p:cTn id="50" dur="2000" fill="hold"/>
                                        <p:tgtEl>
                                          <p:spTgt spid="39"/>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44">
                                            <p:bg/>
                                          </p:spTgt>
                                        </p:tgtEl>
                                        <p:attrNameLst>
                                          <p:attrName>style.visibility</p:attrName>
                                        </p:attrNameLst>
                                      </p:cBhvr>
                                      <p:to>
                                        <p:strVal val="visible"/>
                                      </p:to>
                                    </p:set>
                                    <p:anim calcmode="lin" valueType="num">
                                      <p:cBhvr>
                                        <p:cTn id="55" dur="500" fill="hold"/>
                                        <p:tgtEl>
                                          <p:spTgt spid="44">
                                            <p:bg/>
                                          </p:spTgt>
                                        </p:tgtEl>
                                        <p:attrNameLst>
                                          <p:attrName>ppt_w</p:attrName>
                                        </p:attrNameLst>
                                      </p:cBhvr>
                                      <p:tavLst>
                                        <p:tav tm="0">
                                          <p:val>
                                            <p:fltVal val="0"/>
                                          </p:val>
                                        </p:tav>
                                        <p:tav tm="100000">
                                          <p:val>
                                            <p:strVal val="#ppt_w"/>
                                          </p:val>
                                        </p:tav>
                                      </p:tavLst>
                                    </p:anim>
                                    <p:anim calcmode="lin" valueType="num">
                                      <p:cBhvr>
                                        <p:cTn id="56" dur="500" fill="hold"/>
                                        <p:tgtEl>
                                          <p:spTgt spid="44">
                                            <p:bg/>
                                          </p:spTgt>
                                        </p:tgtEl>
                                        <p:attrNameLst>
                                          <p:attrName>ppt_h</p:attrName>
                                        </p:attrNameLst>
                                      </p:cBhvr>
                                      <p:tavLst>
                                        <p:tav tm="0">
                                          <p:val>
                                            <p:fltVal val="0"/>
                                          </p:val>
                                        </p:tav>
                                        <p:tav tm="100000">
                                          <p:val>
                                            <p:strVal val="#ppt_h"/>
                                          </p:val>
                                        </p:tav>
                                      </p:tavLst>
                                    </p:anim>
                                    <p:anim calcmode="lin" valueType="num">
                                      <p:cBhvr>
                                        <p:cTn id="57" dur="500" fill="hold"/>
                                        <p:tgtEl>
                                          <p:spTgt spid="44">
                                            <p:bg/>
                                          </p:spTgt>
                                        </p:tgtEl>
                                        <p:attrNameLst>
                                          <p:attrName>style.rotation</p:attrName>
                                        </p:attrNameLst>
                                      </p:cBhvr>
                                      <p:tavLst>
                                        <p:tav tm="0">
                                          <p:val>
                                            <p:fltVal val="360"/>
                                          </p:val>
                                        </p:tav>
                                        <p:tav tm="100000">
                                          <p:val>
                                            <p:fltVal val="0"/>
                                          </p:val>
                                        </p:tav>
                                      </p:tavLst>
                                    </p:anim>
                                    <p:animEffect transition="in" filter="fade">
                                      <p:cBhvr>
                                        <p:cTn id="58" dur="500"/>
                                        <p:tgtEl>
                                          <p:spTgt spid="44">
                                            <p:bg/>
                                          </p:spTgt>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 calcmode="lin" valueType="num">
                                      <p:cBhvr>
                                        <p:cTn id="6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44">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44">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44">
                                            <p:txEl>
                                              <p:pRg st="0" end="0"/>
                                            </p:txEl>
                                          </p:spTgt>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 calcmode="lin" valueType="num">
                                      <p:cBhvr>
                                        <p:cTn id="69" dur="500" fill="hold"/>
                                        <p:tgtEl>
                                          <p:spTgt spid="43"/>
                                        </p:tgtEl>
                                        <p:attrNameLst>
                                          <p:attrName>style.rotation</p:attrName>
                                        </p:attrNameLst>
                                      </p:cBhvr>
                                      <p:tavLst>
                                        <p:tav tm="0">
                                          <p:val>
                                            <p:fltVal val="360"/>
                                          </p:val>
                                        </p:tav>
                                        <p:tav tm="100000">
                                          <p:val>
                                            <p:fltVal val="0"/>
                                          </p:val>
                                        </p:tav>
                                      </p:tavLst>
                                    </p:anim>
                                    <p:animEffect transition="in" filter="fade">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46">
                                            <p:bg/>
                                          </p:spTgt>
                                        </p:tgtEl>
                                        <p:attrNameLst>
                                          <p:attrName>style.visibility</p:attrName>
                                        </p:attrNameLst>
                                      </p:cBhvr>
                                      <p:to>
                                        <p:strVal val="visible"/>
                                      </p:to>
                                    </p:set>
                                    <p:anim calcmode="lin" valueType="num">
                                      <p:cBhvr>
                                        <p:cTn id="75" dur="500" fill="hold"/>
                                        <p:tgtEl>
                                          <p:spTgt spid="46">
                                            <p:bg/>
                                          </p:spTgt>
                                        </p:tgtEl>
                                        <p:attrNameLst>
                                          <p:attrName>ppt_w</p:attrName>
                                        </p:attrNameLst>
                                      </p:cBhvr>
                                      <p:tavLst>
                                        <p:tav tm="0">
                                          <p:val>
                                            <p:fltVal val="0"/>
                                          </p:val>
                                        </p:tav>
                                        <p:tav tm="100000">
                                          <p:val>
                                            <p:strVal val="#ppt_w"/>
                                          </p:val>
                                        </p:tav>
                                      </p:tavLst>
                                    </p:anim>
                                    <p:anim calcmode="lin" valueType="num">
                                      <p:cBhvr>
                                        <p:cTn id="76" dur="500" fill="hold"/>
                                        <p:tgtEl>
                                          <p:spTgt spid="46">
                                            <p:bg/>
                                          </p:spTgt>
                                        </p:tgtEl>
                                        <p:attrNameLst>
                                          <p:attrName>ppt_h</p:attrName>
                                        </p:attrNameLst>
                                      </p:cBhvr>
                                      <p:tavLst>
                                        <p:tav tm="0">
                                          <p:val>
                                            <p:fltVal val="0"/>
                                          </p:val>
                                        </p:tav>
                                        <p:tav tm="100000">
                                          <p:val>
                                            <p:strVal val="#ppt_h"/>
                                          </p:val>
                                        </p:tav>
                                      </p:tavLst>
                                    </p:anim>
                                    <p:anim calcmode="lin" valueType="num">
                                      <p:cBhvr>
                                        <p:cTn id="77" dur="500" fill="hold"/>
                                        <p:tgtEl>
                                          <p:spTgt spid="46">
                                            <p:bg/>
                                          </p:spTgt>
                                        </p:tgtEl>
                                        <p:attrNameLst>
                                          <p:attrName>style.rotation</p:attrName>
                                        </p:attrNameLst>
                                      </p:cBhvr>
                                      <p:tavLst>
                                        <p:tav tm="0">
                                          <p:val>
                                            <p:fltVal val="360"/>
                                          </p:val>
                                        </p:tav>
                                        <p:tav tm="100000">
                                          <p:val>
                                            <p:fltVal val="0"/>
                                          </p:val>
                                        </p:tav>
                                      </p:tavLst>
                                    </p:anim>
                                    <p:animEffect transition="in" filter="fade">
                                      <p:cBhvr>
                                        <p:cTn id="78" dur="500"/>
                                        <p:tgtEl>
                                          <p:spTgt spid="46">
                                            <p:bg/>
                                          </p:spTgt>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46">
                                            <p:txEl>
                                              <p:pRg st="0" end="0"/>
                                            </p:txEl>
                                          </p:spTgt>
                                        </p:tgtEl>
                                        <p:attrNameLst>
                                          <p:attrName>style.visibility</p:attrName>
                                        </p:attrNameLst>
                                      </p:cBhvr>
                                      <p:to>
                                        <p:strVal val="visible"/>
                                      </p:to>
                                    </p:set>
                                    <p:anim calcmode="lin" valueType="num">
                                      <p:cBhvr>
                                        <p:cTn id="81"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83" dur="5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84" dur="500"/>
                                        <p:tgtEl>
                                          <p:spTgt spid="46">
                                            <p:txEl>
                                              <p:pRg st="0" end="0"/>
                                            </p:txEl>
                                          </p:spTgt>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 calcmode="lin" valueType="num">
                                      <p:cBhvr>
                                        <p:cTn id="89" dur="500" fill="hold"/>
                                        <p:tgtEl>
                                          <p:spTgt spid="45"/>
                                        </p:tgtEl>
                                        <p:attrNameLst>
                                          <p:attrName>style.rotation</p:attrName>
                                        </p:attrNameLst>
                                      </p:cBhvr>
                                      <p:tavLst>
                                        <p:tav tm="0">
                                          <p:val>
                                            <p:fltVal val="360"/>
                                          </p:val>
                                        </p:tav>
                                        <p:tav tm="100000">
                                          <p:val>
                                            <p:fltVal val="0"/>
                                          </p:val>
                                        </p:tav>
                                      </p:tavLst>
                                    </p:anim>
                                    <p:animEffect transition="in" filter="fade">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48">
                                            <p:bg/>
                                          </p:spTgt>
                                        </p:tgtEl>
                                        <p:attrNameLst>
                                          <p:attrName>style.visibility</p:attrName>
                                        </p:attrNameLst>
                                      </p:cBhvr>
                                      <p:to>
                                        <p:strVal val="visible"/>
                                      </p:to>
                                    </p:set>
                                    <p:anim calcmode="lin" valueType="num">
                                      <p:cBhvr>
                                        <p:cTn id="95" dur="500" fill="hold"/>
                                        <p:tgtEl>
                                          <p:spTgt spid="48">
                                            <p:bg/>
                                          </p:spTgt>
                                        </p:tgtEl>
                                        <p:attrNameLst>
                                          <p:attrName>ppt_w</p:attrName>
                                        </p:attrNameLst>
                                      </p:cBhvr>
                                      <p:tavLst>
                                        <p:tav tm="0">
                                          <p:val>
                                            <p:fltVal val="0"/>
                                          </p:val>
                                        </p:tav>
                                        <p:tav tm="100000">
                                          <p:val>
                                            <p:strVal val="#ppt_w"/>
                                          </p:val>
                                        </p:tav>
                                      </p:tavLst>
                                    </p:anim>
                                    <p:anim calcmode="lin" valueType="num">
                                      <p:cBhvr>
                                        <p:cTn id="96" dur="500" fill="hold"/>
                                        <p:tgtEl>
                                          <p:spTgt spid="48">
                                            <p:bg/>
                                          </p:spTgt>
                                        </p:tgtEl>
                                        <p:attrNameLst>
                                          <p:attrName>ppt_h</p:attrName>
                                        </p:attrNameLst>
                                      </p:cBhvr>
                                      <p:tavLst>
                                        <p:tav tm="0">
                                          <p:val>
                                            <p:fltVal val="0"/>
                                          </p:val>
                                        </p:tav>
                                        <p:tav tm="100000">
                                          <p:val>
                                            <p:strVal val="#ppt_h"/>
                                          </p:val>
                                        </p:tav>
                                      </p:tavLst>
                                    </p:anim>
                                    <p:anim calcmode="lin" valueType="num">
                                      <p:cBhvr>
                                        <p:cTn id="97" dur="500" fill="hold"/>
                                        <p:tgtEl>
                                          <p:spTgt spid="48">
                                            <p:bg/>
                                          </p:spTgt>
                                        </p:tgtEl>
                                        <p:attrNameLst>
                                          <p:attrName>style.rotation</p:attrName>
                                        </p:attrNameLst>
                                      </p:cBhvr>
                                      <p:tavLst>
                                        <p:tav tm="0">
                                          <p:val>
                                            <p:fltVal val="360"/>
                                          </p:val>
                                        </p:tav>
                                        <p:tav tm="100000">
                                          <p:val>
                                            <p:fltVal val="0"/>
                                          </p:val>
                                        </p:tav>
                                      </p:tavLst>
                                    </p:anim>
                                    <p:animEffect transition="in" filter="fade">
                                      <p:cBhvr>
                                        <p:cTn id="98" dur="500"/>
                                        <p:tgtEl>
                                          <p:spTgt spid="48">
                                            <p:bg/>
                                          </p:spTgt>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48">
                                            <p:txEl>
                                              <p:pRg st="0" end="0"/>
                                            </p:txEl>
                                          </p:spTgt>
                                        </p:tgtEl>
                                        <p:attrNameLst>
                                          <p:attrName>style.visibility</p:attrName>
                                        </p:attrNameLst>
                                      </p:cBhvr>
                                      <p:to>
                                        <p:strVal val="visible"/>
                                      </p:to>
                                    </p:set>
                                    <p:anim calcmode="lin" valueType="num">
                                      <p:cBhvr>
                                        <p:cTn id="101"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03" dur="500" fill="hold"/>
                                        <p:tgtEl>
                                          <p:spTgt spid="48">
                                            <p:txEl>
                                              <p:pRg st="0" end="0"/>
                                            </p:txEl>
                                          </p:spTgt>
                                        </p:tgtEl>
                                        <p:attrNameLst>
                                          <p:attrName>style.rotation</p:attrName>
                                        </p:attrNameLst>
                                      </p:cBhvr>
                                      <p:tavLst>
                                        <p:tav tm="0">
                                          <p:val>
                                            <p:fltVal val="360"/>
                                          </p:val>
                                        </p:tav>
                                        <p:tav tm="100000">
                                          <p:val>
                                            <p:fltVal val="0"/>
                                          </p:val>
                                        </p:tav>
                                      </p:tavLst>
                                    </p:anim>
                                    <p:animEffect transition="in" filter="fade">
                                      <p:cBhvr>
                                        <p:cTn id="104" dur="500"/>
                                        <p:tgtEl>
                                          <p:spTgt spid="48">
                                            <p:txEl>
                                              <p:pRg st="0" end="0"/>
                                            </p:txEl>
                                          </p:spTgt>
                                        </p:tgtEl>
                                      </p:cBhvr>
                                    </p:animEffect>
                                  </p:childTnLst>
                                </p:cTn>
                              </p:par>
                              <p:par>
                                <p:cTn id="105" presetID="49" presetClass="entr" presetSubtype="0" decel="10000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 calcmode="lin" valueType="num">
                                      <p:cBhvr>
                                        <p:cTn id="109" dur="500" fill="hold"/>
                                        <p:tgtEl>
                                          <p:spTgt spid="47"/>
                                        </p:tgtEl>
                                        <p:attrNameLst>
                                          <p:attrName>style.rotation</p:attrName>
                                        </p:attrNameLst>
                                      </p:cBhvr>
                                      <p:tavLst>
                                        <p:tav tm="0">
                                          <p:val>
                                            <p:fltVal val="360"/>
                                          </p:val>
                                        </p:tav>
                                        <p:tav tm="100000">
                                          <p:val>
                                            <p:fltVal val="0"/>
                                          </p:val>
                                        </p:tav>
                                      </p:tavLst>
                                    </p:anim>
                                    <p:animEffect transition="in" filter="fade">
                                      <p:cBhvr>
                                        <p:cTn id="1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allAtOnce" animBg="1"/>
      <p:bldP spid="46" grpId="0" build="allAtOnce" animBg="1"/>
      <p:bldP spid="48"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143001" y="76200"/>
            <a:ext cx="6872284" cy="8524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3200" dirty="0" smtClean="0">
                <a:cs typeface="B Homa" pitchFamily="2" charset="-78"/>
              </a:rPr>
              <a:t>میراث علمی امام جعفر صادق</a:t>
            </a:r>
            <a:r>
              <a:rPr lang="fa-IR" sz="2400" dirty="0" smtClean="0">
                <a:cs typeface="B Homa" pitchFamily="2" charset="-78"/>
              </a:rPr>
              <a:t>(ع)</a:t>
            </a:r>
            <a:endParaRPr lang="en-US" sz="2400" dirty="0">
              <a:solidFill>
                <a:schemeClr val="tx1"/>
              </a:solidFill>
              <a:cs typeface="B Homa" pitchFamily="2" charset="-78"/>
            </a:endParaRPr>
          </a:p>
        </p:txBody>
      </p:sp>
      <p:pic>
        <p:nvPicPr>
          <p:cNvPr id="11" name="Picture 3" descr="C:\Users\satari\Desktop\انديشه 1 عكسها\png\AN071TR.PNG"/>
          <p:cNvPicPr>
            <a:picLocks noChangeAspect="1" noChangeArrowheads="1"/>
          </p:cNvPicPr>
          <p:nvPr/>
        </p:nvPicPr>
        <p:blipFill>
          <a:blip r:embed="rId2" cstate="print"/>
          <a:srcRect/>
          <a:stretch>
            <a:fillRect/>
          </a:stretch>
        </p:blipFill>
        <p:spPr bwMode="auto">
          <a:xfrm>
            <a:off x="7405685" y="230746"/>
            <a:ext cx="609600" cy="569877"/>
          </a:xfrm>
          <a:prstGeom prst="rect">
            <a:avLst/>
          </a:prstGeom>
          <a:noFill/>
        </p:spPr>
      </p:pic>
      <p:pic>
        <p:nvPicPr>
          <p:cNvPr id="12" name="Picture 3" descr="C:\Users\satari\Desktop\انديشه 1 عكسها\png\AN071TR.PNG"/>
          <p:cNvPicPr>
            <a:picLocks noChangeAspect="1" noChangeArrowheads="1"/>
          </p:cNvPicPr>
          <p:nvPr/>
        </p:nvPicPr>
        <p:blipFill>
          <a:blip r:embed="rId2" cstate="print"/>
          <a:srcRect/>
          <a:stretch>
            <a:fillRect/>
          </a:stretch>
        </p:blipFill>
        <p:spPr bwMode="auto">
          <a:xfrm flipH="1">
            <a:off x="1143001" y="249670"/>
            <a:ext cx="609600" cy="569877"/>
          </a:xfrm>
          <a:prstGeom prst="rect">
            <a:avLst/>
          </a:prstGeom>
          <a:noFill/>
        </p:spPr>
      </p:pic>
      <p:grpSp>
        <p:nvGrpSpPr>
          <p:cNvPr id="13" name="Group 12"/>
          <p:cNvGrpSpPr/>
          <p:nvPr/>
        </p:nvGrpSpPr>
        <p:grpSpPr>
          <a:xfrm>
            <a:off x="214283" y="939088"/>
            <a:ext cx="8774086" cy="852258"/>
            <a:chOff x="170815" y="906"/>
            <a:chExt cx="2751380" cy="834373"/>
          </a:xfrm>
          <a:solidFill>
            <a:schemeClr val="accent1">
              <a:lumMod val="20000"/>
              <a:lumOff val="80000"/>
            </a:schemeClr>
          </a:solidFill>
        </p:grpSpPr>
        <p:sp>
          <p:nvSpPr>
            <p:cNvPr id="14" name="Rounded Rectangle 13"/>
            <p:cNvSpPr/>
            <p:nvPr/>
          </p:nvSpPr>
          <p:spPr>
            <a:xfrm>
              <a:off x="170815" y="906"/>
              <a:ext cx="2751380" cy="834373"/>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15" name="Rounded Rectangle 4"/>
            <p:cNvSpPr/>
            <p:nvPr/>
          </p:nvSpPr>
          <p:spPr>
            <a:xfrm>
              <a:off x="195253" y="25344"/>
              <a:ext cx="2702504" cy="785497"/>
            </a:xfrm>
            <a:prstGeom prst="rect">
              <a:avLst/>
            </a:prstGeom>
            <a:grpFill/>
          </p:spPr>
          <p:style>
            <a:lnRef idx="0">
              <a:schemeClr val="accent1"/>
            </a:lnRef>
            <a:fillRef idx="3">
              <a:schemeClr val="accent1"/>
            </a:fillRef>
            <a:effectRef idx="3">
              <a:schemeClr val="accent1"/>
            </a:effectRef>
            <a:fontRef idx="minor">
              <a:schemeClr val="lt1"/>
            </a:fontRef>
          </p:style>
          <p:txBody>
            <a:bodyPr spcFirstLastPara="0" vert="horz" wrap="square" lIns="14605" tIns="14605" rIns="14605" bIns="14605" numCol="1" spcCol="1270" anchor="ctr" anchorCtr="0">
              <a:noAutofit/>
            </a:bodyPr>
            <a:lstStyle/>
            <a:p>
              <a:pPr algn="ctr" rtl="1">
                <a:buNone/>
              </a:pPr>
              <a:r>
                <a:rPr lang="fa-IR" sz="2400" dirty="0" smtClean="0">
                  <a:solidFill>
                    <a:schemeClr val="tx1"/>
                  </a:solidFill>
                  <a:cs typeface="B Traffic" pitchFamily="2" charset="-78"/>
                </a:rPr>
                <a:t>1 - روایات فراوان در کتب معتبر شیعه و سنی</a:t>
              </a:r>
              <a:endParaRPr lang="en-US" sz="2400" dirty="0">
                <a:solidFill>
                  <a:schemeClr val="tx1"/>
                </a:solidFill>
                <a:cs typeface="B Traffic" pitchFamily="2" charset="-78"/>
              </a:endParaRPr>
            </a:p>
          </p:txBody>
        </p:sp>
      </p:grpSp>
      <p:grpSp>
        <p:nvGrpSpPr>
          <p:cNvPr id="16" name="Group 15"/>
          <p:cNvGrpSpPr/>
          <p:nvPr/>
        </p:nvGrpSpPr>
        <p:grpSpPr>
          <a:xfrm>
            <a:off x="204582" y="1571612"/>
            <a:ext cx="8787018" cy="908768"/>
            <a:chOff x="2149" y="389389"/>
            <a:chExt cx="2933808" cy="889696"/>
          </a:xfrm>
          <a:solidFill>
            <a:schemeClr val="accent1">
              <a:lumMod val="40000"/>
              <a:lumOff val="60000"/>
            </a:schemeClr>
          </a:solidFill>
        </p:grpSpPr>
        <p:sp>
          <p:nvSpPr>
            <p:cNvPr id="17" name="Rounded Rectangle 16"/>
            <p:cNvSpPr/>
            <p:nvPr/>
          </p:nvSpPr>
          <p:spPr>
            <a:xfrm>
              <a:off x="2149" y="389389"/>
              <a:ext cx="2933808" cy="889696"/>
            </a:xfrm>
            <a:prstGeom prst="roundRect">
              <a:avLst>
                <a:gd name="adj" fmla="val 10000"/>
              </a:avLst>
            </a:prstGeom>
            <a:grpFill/>
          </p:spPr>
          <p:style>
            <a:lnRef idx="0">
              <a:schemeClr val="accent5"/>
            </a:lnRef>
            <a:fillRef idx="3">
              <a:schemeClr val="accent5"/>
            </a:fillRef>
            <a:effectRef idx="3">
              <a:schemeClr val="accent5"/>
            </a:effectRef>
            <a:fontRef idx="minor">
              <a:schemeClr val="lt1"/>
            </a:fontRef>
          </p:style>
        </p:sp>
        <p:sp>
          <p:nvSpPr>
            <p:cNvPr id="18" name="Rounded Rectangle 4"/>
            <p:cNvSpPr/>
            <p:nvPr/>
          </p:nvSpPr>
          <p:spPr>
            <a:xfrm>
              <a:off x="28207" y="415447"/>
              <a:ext cx="2881692" cy="837580"/>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algn="ctr" rtl="1"/>
              <a:r>
                <a:rPr lang="fa-IR" sz="2400" dirty="0" smtClean="0">
                  <a:solidFill>
                    <a:schemeClr val="tx1"/>
                  </a:solidFill>
                  <a:cs typeface="B Traffic" pitchFamily="2" charset="-78"/>
                </a:rPr>
                <a:t>2 - نامه های امام</a:t>
              </a:r>
              <a:r>
                <a:rPr lang="fa-IR" sz="1400" dirty="0" smtClean="0">
                  <a:solidFill>
                    <a:schemeClr val="tx1"/>
                  </a:solidFill>
                  <a:cs typeface="B Traffic" pitchFamily="2" charset="-78"/>
                </a:rPr>
                <a:t>(ع)</a:t>
              </a:r>
              <a:r>
                <a:rPr lang="fa-IR" sz="2400" dirty="0" smtClean="0">
                  <a:solidFill>
                    <a:schemeClr val="tx1"/>
                  </a:solidFill>
                  <a:cs typeface="B Traffic" pitchFamily="2" charset="-78"/>
                </a:rPr>
                <a:t> به یاران خویش و پاسخ به سؤالات ایشان</a:t>
              </a:r>
              <a:endParaRPr lang="en-US" sz="2400" dirty="0">
                <a:solidFill>
                  <a:schemeClr val="tx1"/>
                </a:solidFill>
                <a:cs typeface="B Traffic" pitchFamily="2" charset="-78"/>
              </a:endParaRPr>
            </a:p>
          </p:txBody>
        </p:sp>
      </p:grpSp>
      <p:grpSp>
        <p:nvGrpSpPr>
          <p:cNvPr id="19" name="Group 18"/>
          <p:cNvGrpSpPr/>
          <p:nvPr/>
        </p:nvGrpSpPr>
        <p:grpSpPr>
          <a:xfrm>
            <a:off x="204582" y="2285992"/>
            <a:ext cx="8787018" cy="908768"/>
            <a:chOff x="2149" y="900964"/>
            <a:chExt cx="2933808" cy="889696"/>
          </a:xfrm>
          <a:solidFill>
            <a:schemeClr val="accent1">
              <a:lumMod val="60000"/>
              <a:lumOff val="40000"/>
            </a:schemeClr>
          </a:solidFill>
        </p:grpSpPr>
        <p:sp>
          <p:nvSpPr>
            <p:cNvPr id="20" name="Rounded Rectangle 19"/>
            <p:cNvSpPr/>
            <p:nvPr/>
          </p:nvSpPr>
          <p:spPr>
            <a:xfrm>
              <a:off x="2149" y="900964"/>
              <a:ext cx="2933808" cy="889696"/>
            </a:xfrm>
            <a:prstGeom prst="roundRect">
              <a:avLst>
                <a:gd name="adj" fmla="val 10000"/>
              </a:avLst>
            </a:prstGeom>
            <a:grpFill/>
          </p:spPr>
          <p:style>
            <a:lnRef idx="0">
              <a:schemeClr val="accent4"/>
            </a:lnRef>
            <a:fillRef idx="3">
              <a:schemeClr val="accent4"/>
            </a:fillRef>
            <a:effectRef idx="3">
              <a:schemeClr val="accent4"/>
            </a:effectRef>
            <a:fontRef idx="minor">
              <a:schemeClr val="lt1"/>
            </a:fontRef>
          </p:style>
        </p:sp>
        <p:sp>
          <p:nvSpPr>
            <p:cNvPr id="21" name="Rounded Rectangle 4"/>
            <p:cNvSpPr/>
            <p:nvPr/>
          </p:nvSpPr>
          <p:spPr>
            <a:xfrm>
              <a:off x="28207" y="927022"/>
              <a:ext cx="2881692" cy="837580"/>
            </a:xfrm>
            <a:prstGeom prst="rect">
              <a:avLst/>
            </a:prstGeom>
            <a:grpFill/>
          </p:spPr>
          <p:style>
            <a:lnRef idx="0">
              <a:schemeClr val="accent4"/>
            </a:lnRef>
            <a:fillRef idx="3">
              <a:schemeClr val="accent4"/>
            </a:fillRef>
            <a:effectRef idx="3">
              <a:schemeClr val="accent4"/>
            </a:effectRef>
            <a:fontRef idx="minor">
              <a:schemeClr val="lt1"/>
            </a:fontRef>
          </p:style>
          <p:txBody>
            <a:bodyPr spcFirstLastPara="0" vert="horz" wrap="square" lIns="15240" tIns="15240" rIns="15240" bIns="15240" numCol="1" spcCol="1270" anchor="ctr" anchorCtr="0">
              <a:noAutofit/>
            </a:bodyPr>
            <a:lstStyle/>
            <a:p>
              <a:pPr algn="ctr" rtl="1">
                <a:buNone/>
              </a:pPr>
              <a:r>
                <a:rPr lang="fa-IR" sz="2400" dirty="0" smtClean="0">
                  <a:solidFill>
                    <a:schemeClr val="tx1"/>
                  </a:solidFill>
                  <a:cs typeface="B Traffic" pitchFamily="2" charset="-78"/>
                </a:rPr>
                <a:t>3 -کتاب الامامه و کتاب الفضائل که منسوب به ایشان است.</a:t>
              </a:r>
              <a:endParaRPr lang="en-US" sz="2400" dirty="0">
                <a:solidFill>
                  <a:schemeClr val="tx1"/>
                </a:solidFill>
                <a:cs typeface="B Traffic" pitchFamily="2" charset="-78"/>
              </a:endParaRPr>
            </a:p>
          </p:txBody>
        </p:sp>
      </p:grpSp>
      <p:grpSp>
        <p:nvGrpSpPr>
          <p:cNvPr id="22" name="Group 21"/>
          <p:cNvGrpSpPr/>
          <p:nvPr/>
        </p:nvGrpSpPr>
        <p:grpSpPr>
          <a:xfrm>
            <a:off x="214283" y="3071810"/>
            <a:ext cx="8774086" cy="908768"/>
            <a:chOff x="2149" y="1412539"/>
            <a:chExt cx="2933808" cy="889696"/>
          </a:xfrm>
          <a:solidFill>
            <a:schemeClr val="tx2">
              <a:lumMod val="60000"/>
              <a:lumOff val="40000"/>
            </a:schemeClr>
          </a:solidFill>
        </p:grpSpPr>
        <p:sp>
          <p:nvSpPr>
            <p:cNvPr id="23" name="Rounded Rectangle 22"/>
            <p:cNvSpPr/>
            <p:nvPr/>
          </p:nvSpPr>
          <p:spPr>
            <a:xfrm>
              <a:off x="2149" y="1412539"/>
              <a:ext cx="2933808" cy="889696"/>
            </a:xfrm>
            <a:prstGeom prst="roundRect">
              <a:avLst>
                <a:gd name="adj" fmla="val 10000"/>
              </a:avLst>
            </a:prstGeom>
            <a:grpFill/>
          </p:spPr>
          <p:style>
            <a:lnRef idx="0">
              <a:schemeClr val="accent5"/>
            </a:lnRef>
            <a:fillRef idx="3">
              <a:schemeClr val="accent5"/>
            </a:fillRef>
            <a:effectRef idx="3">
              <a:schemeClr val="accent5"/>
            </a:effectRef>
            <a:fontRef idx="minor">
              <a:schemeClr val="lt1"/>
            </a:fontRef>
          </p:style>
        </p:sp>
        <p:sp>
          <p:nvSpPr>
            <p:cNvPr id="24" name="Rounded Rectangle 4"/>
            <p:cNvSpPr/>
            <p:nvPr/>
          </p:nvSpPr>
          <p:spPr>
            <a:xfrm>
              <a:off x="28207" y="1438597"/>
              <a:ext cx="2881692" cy="837580"/>
            </a:xfrm>
            <a:prstGeom prst="rect">
              <a:avLst/>
            </a:prstGeom>
            <a:grpFill/>
          </p:spPr>
          <p:style>
            <a:lnRef idx="0">
              <a:schemeClr val="accent5"/>
            </a:lnRef>
            <a:fillRef idx="3">
              <a:schemeClr val="accent5"/>
            </a:fillRef>
            <a:effectRef idx="3">
              <a:schemeClr val="accent5"/>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4 - رساله الاِهلیلجَه در رد ملحدان و اثباب صانع</a:t>
              </a:r>
              <a:endParaRPr lang="en-US" sz="2400" dirty="0">
                <a:solidFill>
                  <a:schemeClr val="tx1"/>
                </a:solidFill>
                <a:cs typeface="B Traffic" pitchFamily="2" charset="-78"/>
              </a:endParaRPr>
            </a:p>
          </p:txBody>
        </p:sp>
      </p:grpSp>
      <p:grpSp>
        <p:nvGrpSpPr>
          <p:cNvPr id="25" name="Group 24"/>
          <p:cNvGrpSpPr/>
          <p:nvPr/>
        </p:nvGrpSpPr>
        <p:grpSpPr>
          <a:xfrm>
            <a:off x="214284" y="3929066"/>
            <a:ext cx="8774086" cy="908768"/>
            <a:chOff x="2149" y="1412539"/>
            <a:chExt cx="2933808" cy="889696"/>
          </a:xfrm>
        </p:grpSpPr>
        <p:sp>
          <p:nvSpPr>
            <p:cNvPr id="26" name="Rounded Rectangle 25"/>
            <p:cNvSpPr/>
            <p:nvPr/>
          </p:nvSpPr>
          <p:spPr>
            <a:xfrm>
              <a:off x="2149" y="1412539"/>
              <a:ext cx="2933808" cy="889696"/>
            </a:xfrm>
            <a:prstGeom prst="roundRect">
              <a:avLst>
                <a:gd name="adj" fmla="val 10000"/>
              </a:avLst>
            </a:prstGeom>
            <a:ln/>
          </p:spPr>
          <p:style>
            <a:lnRef idx="0">
              <a:schemeClr val="accent1"/>
            </a:lnRef>
            <a:fillRef idx="3">
              <a:schemeClr val="accent1"/>
            </a:fillRef>
            <a:effectRef idx="3">
              <a:schemeClr val="accent1"/>
            </a:effectRef>
            <a:fontRef idx="minor">
              <a:schemeClr val="lt1"/>
            </a:fontRef>
          </p:style>
        </p:sp>
        <p:sp>
          <p:nvSpPr>
            <p:cNvPr id="27" name="Rounded Rectangle 4"/>
            <p:cNvSpPr/>
            <p:nvPr/>
          </p:nvSpPr>
          <p:spPr>
            <a:xfrm>
              <a:off x="28207" y="1438597"/>
              <a:ext cx="2881692" cy="837580"/>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tx1"/>
                  </a:solidFill>
                  <a:cs typeface="B Traffic" pitchFamily="2" charset="-78"/>
                </a:rPr>
                <a:t>5 - توحید مفضل در اثبات صانع، شگفتی‌های آفرینش و رد ملحدان</a:t>
              </a:r>
              <a:endParaRPr lang="en-US" sz="2400" dirty="0">
                <a:solidFill>
                  <a:schemeClr val="tx1"/>
                </a:solidFill>
                <a:cs typeface="B Traffic" pitchFamily="2" charset="-78"/>
              </a:endParaRPr>
            </a:p>
          </p:txBody>
        </p:sp>
      </p:grpSp>
      <p:grpSp>
        <p:nvGrpSpPr>
          <p:cNvPr id="28" name="Group 27"/>
          <p:cNvGrpSpPr/>
          <p:nvPr/>
        </p:nvGrpSpPr>
        <p:grpSpPr>
          <a:xfrm>
            <a:off x="214284" y="4786322"/>
            <a:ext cx="8774086" cy="908768"/>
            <a:chOff x="2149" y="1412539"/>
            <a:chExt cx="2933808" cy="889696"/>
          </a:xfrm>
          <a:solidFill>
            <a:schemeClr val="accent1">
              <a:lumMod val="75000"/>
            </a:schemeClr>
          </a:solidFill>
        </p:grpSpPr>
        <p:sp>
          <p:nvSpPr>
            <p:cNvPr id="29" name="Rounded Rectangle 28"/>
            <p:cNvSpPr/>
            <p:nvPr/>
          </p:nvSpPr>
          <p:spPr>
            <a:xfrm>
              <a:off x="2149" y="1412539"/>
              <a:ext cx="2933808" cy="889696"/>
            </a:xfrm>
            <a:prstGeom prst="roundRect">
              <a:avLst>
                <a:gd name="adj" fmla="val 10000"/>
              </a:avLst>
            </a:prstGeom>
            <a:grpFill/>
            <a:ln/>
          </p:spPr>
          <p:style>
            <a:lnRef idx="0">
              <a:schemeClr val="accent1"/>
            </a:lnRef>
            <a:fillRef idx="3">
              <a:schemeClr val="accent1"/>
            </a:fillRef>
            <a:effectRef idx="3">
              <a:schemeClr val="accent1"/>
            </a:effectRef>
            <a:fontRef idx="minor">
              <a:schemeClr val="lt1"/>
            </a:fontRef>
          </p:style>
        </p:sp>
        <p:sp>
          <p:nvSpPr>
            <p:cNvPr id="30" name="Rounded Rectangle 4"/>
            <p:cNvSpPr/>
            <p:nvPr/>
          </p:nvSpPr>
          <p:spPr>
            <a:xfrm>
              <a:off x="28207" y="1438597"/>
              <a:ext cx="2881692" cy="837580"/>
            </a:xfrm>
            <a:prstGeom prst="rect">
              <a:avLst/>
            </a:prstGeom>
            <a:grpFill/>
            <a:ln/>
          </p:spPr>
          <p:style>
            <a:lnRef idx="0">
              <a:schemeClr val="accent1"/>
            </a:lnRef>
            <a:fillRef idx="3">
              <a:schemeClr val="accent1"/>
            </a:fillRef>
            <a:effectRef idx="3">
              <a:schemeClr val="accent1"/>
            </a:effectRef>
            <a:fontRef idx="minor">
              <a:schemeClr val="lt1"/>
            </a:fontRef>
          </p:style>
          <p:txBody>
            <a:bodyPr spcFirstLastPara="0" vert="horz" wrap="square" lIns="17145" tIns="17145" rIns="17145" bIns="17145" numCol="1" spcCol="1270" anchor="ctr" anchorCtr="0">
              <a:noAutofit/>
            </a:bodyPr>
            <a:lstStyle/>
            <a:p>
              <a:pPr algn="ctr" rtl="1">
                <a:buNone/>
              </a:pPr>
              <a:r>
                <a:rPr lang="fa-IR" sz="2400" dirty="0" smtClean="0">
                  <a:solidFill>
                    <a:schemeClr val="bg1"/>
                  </a:solidFill>
                  <a:cs typeface="B Traffic" pitchFamily="2" charset="-78"/>
                </a:rPr>
                <a:t>6 - رساله به یاران خویش در پاسخ به سؤالات دینی آنها</a:t>
              </a:r>
              <a:endParaRPr lang="en-US" sz="2400" dirty="0">
                <a:solidFill>
                  <a:schemeClr val="bg1"/>
                </a:solidFill>
                <a:cs typeface="B Traffic" pitchFamily="2" charset="-78"/>
              </a:endParaRPr>
            </a:p>
          </p:txBody>
        </p:sp>
      </p:grpSp>
      <p:grpSp>
        <p:nvGrpSpPr>
          <p:cNvPr id="31" name="Group 30"/>
          <p:cNvGrpSpPr/>
          <p:nvPr/>
        </p:nvGrpSpPr>
        <p:grpSpPr>
          <a:xfrm>
            <a:off x="214282" y="5572164"/>
            <a:ext cx="8774086" cy="1214422"/>
            <a:chOff x="2149" y="1412539"/>
            <a:chExt cx="2933808" cy="889696"/>
          </a:xfrm>
          <a:solidFill>
            <a:schemeClr val="tx2">
              <a:lumMod val="75000"/>
            </a:schemeClr>
          </a:solidFill>
        </p:grpSpPr>
        <p:sp>
          <p:nvSpPr>
            <p:cNvPr id="32" name="Rounded Rectangle 31"/>
            <p:cNvSpPr/>
            <p:nvPr/>
          </p:nvSpPr>
          <p:spPr>
            <a:xfrm>
              <a:off x="2149" y="1412539"/>
              <a:ext cx="2933808" cy="889696"/>
            </a:xfrm>
            <a:prstGeom prst="roundRect">
              <a:avLst>
                <a:gd name="adj" fmla="val 10000"/>
              </a:avLst>
            </a:prstGeom>
            <a:grpFill/>
            <a:ln/>
          </p:spPr>
          <p:style>
            <a:lnRef idx="0">
              <a:schemeClr val="accent1"/>
            </a:lnRef>
            <a:fillRef idx="3">
              <a:schemeClr val="accent1"/>
            </a:fillRef>
            <a:effectRef idx="3">
              <a:schemeClr val="accent1"/>
            </a:effectRef>
            <a:fontRef idx="minor">
              <a:schemeClr val="lt1"/>
            </a:fontRef>
          </p:style>
        </p:sp>
        <p:sp>
          <p:nvSpPr>
            <p:cNvPr id="33" name="Rounded Rectangle 4"/>
            <p:cNvSpPr/>
            <p:nvPr/>
          </p:nvSpPr>
          <p:spPr>
            <a:xfrm>
              <a:off x="28207" y="1438597"/>
              <a:ext cx="2881692" cy="837580"/>
            </a:xfrm>
            <a:prstGeom prst="rect">
              <a:avLst/>
            </a:prstGeom>
            <a:grpFill/>
            <a:ln/>
          </p:spPr>
          <p:style>
            <a:lnRef idx="0">
              <a:schemeClr val="accent1"/>
            </a:lnRef>
            <a:fillRef idx="3">
              <a:schemeClr val="accent1"/>
            </a:fillRef>
            <a:effectRef idx="3">
              <a:schemeClr val="accent1"/>
            </a:effectRef>
            <a:fontRef idx="minor">
              <a:schemeClr val="lt1"/>
            </a:fontRef>
          </p:style>
          <p:txBody>
            <a:bodyPr spcFirstLastPara="0" vert="horz" wrap="square" lIns="17145" tIns="17145" rIns="17145" bIns="17145" numCol="1" spcCol="1270" anchor="ctr" anchorCtr="0">
              <a:noAutofit/>
            </a:bodyPr>
            <a:lstStyle/>
            <a:p>
              <a:pPr algn="ctr" rtl="1"/>
              <a:r>
                <a:rPr lang="fa-IR" sz="2400" dirty="0" smtClean="0">
                  <a:solidFill>
                    <a:schemeClr val="bg1"/>
                  </a:solidFill>
                  <a:cs typeface="B Traffic" pitchFamily="2" charset="-78"/>
                </a:rPr>
                <a:t>7 - رسائل جابر بن حیان: این رسائل را جابر از روی رسائل امام</a:t>
              </a:r>
              <a:r>
                <a:rPr lang="fa-IR" sz="1600" dirty="0" smtClean="0">
                  <a:solidFill>
                    <a:schemeClr val="bg1"/>
                  </a:solidFill>
                  <a:cs typeface="B Traffic" pitchFamily="2" charset="-78"/>
                </a:rPr>
                <a:t>(ع) </a:t>
              </a:r>
              <a:r>
                <a:rPr lang="fa-IR" sz="2400" dirty="0" smtClean="0">
                  <a:solidFill>
                    <a:schemeClr val="bg1"/>
                  </a:solidFill>
                  <a:cs typeface="B Traffic" pitchFamily="2" charset="-78"/>
                </a:rPr>
                <a:t>درباره‌ی</a:t>
              </a:r>
            </a:p>
            <a:p>
              <a:pPr algn="ctr" rtl="1"/>
              <a:r>
                <a:rPr lang="fa-IR" sz="2400" dirty="0" smtClean="0">
                  <a:solidFill>
                    <a:schemeClr val="bg1"/>
                  </a:solidFill>
                  <a:cs typeface="B Traffic" pitchFamily="2" charset="-78"/>
                </a:rPr>
                <a:t>شیمی و کیمیا و علوم گوناگون نگاشته و بالغ بر هزار ورق و پانصد رساله بود.</a:t>
              </a:r>
              <a:endParaRPr lang="en-US" sz="2400" dirty="0">
                <a:solidFill>
                  <a:schemeClr val="bg1"/>
                </a:solidFill>
                <a:cs typeface="B Traffic" pitchFamily="2" charset="-78"/>
              </a:endParaRPr>
            </a:p>
          </p:txBody>
        </p: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841787" cy="9035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800" decel="100000"/>
                                        <p:tgtEl>
                                          <p:spTgt spid="19"/>
                                        </p:tgtEl>
                                      </p:cBhvr>
                                    </p:animEffect>
                                    <p:anim calcmode="lin" valueType="num">
                                      <p:cBhvr>
                                        <p:cTn id="24" dur="800" decel="100000" fill="hold"/>
                                        <p:tgtEl>
                                          <p:spTgt spid="19"/>
                                        </p:tgtEl>
                                        <p:attrNameLst>
                                          <p:attrName>style.rotation</p:attrName>
                                        </p:attrNameLst>
                                      </p:cBhvr>
                                      <p:tavLst>
                                        <p:tav tm="0">
                                          <p:val>
                                            <p:fltVal val="-90"/>
                                          </p:val>
                                        </p:tav>
                                        <p:tav tm="100000">
                                          <p:val>
                                            <p:fltVal val="0"/>
                                          </p:val>
                                        </p:tav>
                                      </p:tavLst>
                                    </p:anim>
                                    <p:anim calcmode="lin" valueType="num">
                                      <p:cBhvr>
                                        <p:cTn id="25" dur="800" decel="100000" fill="hold"/>
                                        <p:tgtEl>
                                          <p:spTgt spid="19"/>
                                        </p:tgtEl>
                                        <p:attrNameLst>
                                          <p:attrName>ppt_x</p:attrName>
                                        </p:attrNameLst>
                                      </p:cBhvr>
                                      <p:tavLst>
                                        <p:tav tm="0">
                                          <p:val>
                                            <p:strVal val="#ppt_x+0.4"/>
                                          </p:val>
                                        </p:tav>
                                        <p:tav tm="100000">
                                          <p:val>
                                            <p:strVal val="#ppt_x-0.05"/>
                                          </p:val>
                                        </p:tav>
                                      </p:tavLst>
                                    </p:anim>
                                    <p:anim calcmode="lin" valueType="num">
                                      <p:cBhvr>
                                        <p:cTn id="26" dur="800" decel="100000" fill="hold"/>
                                        <p:tgtEl>
                                          <p:spTgt spid="1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fltVal val="0"/>
                                          </p:val>
                                        </p:tav>
                                        <p:tav tm="100000">
                                          <p:val>
                                            <p:strVal val="#ppt_w"/>
                                          </p:val>
                                        </p:tav>
                                      </p:tavLst>
                                    </p:anim>
                                    <p:anim calcmode="lin" valueType="num">
                                      <p:cBhvr>
                                        <p:cTn id="39" dur="1000" fill="hold"/>
                                        <p:tgtEl>
                                          <p:spTgt spid="25"/>
                                        </p:tgtEl>
                                        <p:attrNameLst>
                                          <p:attrName>ppt_h</p:attrName>
                                        </p:attrNameLst>
                                      </p:cBhvr>
                                      <p:tavLst>
                                        <p:tav tm="0">
                                          <p:val>
                                            <p:fltVal val="0"/>
                                          </p:val>
                                        </p:tav>
                                        <p:tav tm="100000">
                                          <p:val>
                                            <p:strVal val="#ppt_h"/>
                                          </p:val>
                                        </p:tav>
                                      </p:tavLst>
                                    </p:anim>
                                    <p:anim calcmode="lin" valueType="num">
                                      <p:cBhvr>
                                        <p:cTn id="40"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Horizont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ex.jpg"/>
          <p:cNvPicPr>
            <a:picLocks noGrp="1" noChangeAspect="1"/>
          </p:cNvPicPr>
          <p:nvPr>
            <p:ph idx="1"/>
          </p:nvPr>
        </p:nvPicPr>
        <p:blipFill>
          <a:blip r:embed="rId2" cstate="print"/>
          <a:stretch>
            <a:fillRect/>
          </a:stretch>
        </p:blipFill>
        <p:spPr>
          <a:xfrm>
            <a:off x="0" y="1786881"/>
            <a:ext cx="3635896" cy="5071119"/>
          </a:xfrm>
        </p:spPr>
      </p:pic>
      <p:sp>
        <p:nvSpPr>
          <p:cNvPr id="8" name="Title 1"/>
          <p:cNvSpPr txBox="1">
            <a:spLocks/>
          </p:cNvSpPr>
          <p:nvPr/>
        </p:nvSpPr>
        <p:spPr>
          <a:xfrm>
            <a:off x="3949825" y="2428869"/>
            <a:ext cx="3774212" cy="173731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algn="ctr">
              <a:spcBef>
                <a:spcPct val="0"/>
              </a:spcBef>
              <a:defRPr/>
            </a:pPr>
            <a:r>
              <a:rPr lang="fa-IR" sz="3600" dirty="0">
                <a:cs typeface="B Traffic" pitchFamily="2" charset="-78"/>
              </a:rPr>
              <a:t>تولد: سوم صفر سال 57 </a:t>
            </a:r>
            <a:r>
              <a:rPr lang="fa-IR" sz="3600" dirty="0" smtClean="0">
                <a:cs typeface="B Traffic" pitchFamily="2" charset="-78"/>
              </a:rPr>
              <a:t>هجری</a:t>
            </a:r>
            <a:endParaRPr lang="en-US" sz="3600" dirty="0">
              <a:cs typeface="B Traffic" pitchFamily="2" charset="-78"/>
            </a:endParaRPr>
          </a:p>
        </p:txBody>
      </p:sp>
      <p:sp>
        <p:nvSpPr>
          <p:cNvPr id="9" name="Rectangle 8"/>
          <p:cNvSpPr/>
          <p:nvPr/>
        </p:nvSpPr>
        <p:spPr>
          <a:xfrm>
            <a:off x="3878387" y="4573985"/>
            <a:ext cx="3888432" cy="153888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rtl="1">
              <a:buFont typeface="Wingdings" pitchFamily="2" charset="2"/>
              <a:buChar char="Ø"/>
            </a:pPr>
            <a:r>
              <a:rPr lang="fa-IR" sz="2200" dirty="0" smtClean="0">
                <a:cs typeface="B Traffic" pitchFamily="2" charset="-78"/>
              </a:rPr>
              <a:t>مادر: امّ‌عبدالله دختر امام حسن(ع)</a:t>
            </a:r>
            <a:endParaRPr lang="en-US" sz="2200" dirty="0" smtClean="0">
              <a:cs typeface="B Traffic" pitchFamily="2" charset="-78"/>
            </a:endParaRPr>
          </a:p>
          <a:p>
            <a:pPr algn="ctr" rtl="1">
              <a:buFont typeface="Wingdings" pitchFamily="2" charset="2"/>
              <a:buChar char="Ø"/>
            </a:pPr>
            <a:r>
              <a:rPr lang="fa-IR" sz="2400" dirty="0" smtClean="0">
                <a:solidFill>
                  <a:srgbClr val="C00000"/>
                </a:solidFill>
                <a:cs typeface="B Traffic" pitchFamily="2" charset="-78"/>
              </a:rPr>
              <a:t>کنیه: ابوجعفر</a:t>
            </a:r>
          </a:p>
          <a:p>
            <a:pPr algn="ctr" rtl="1">
              <a:buFont typeface="Wingdings" pitchFamily="2" charset="2"/>
              <a:buChar char="Ø"/>
            </a:pPr>
            <a:r>
              <a:rPr lang="fa-IR" sz="2400" b="1" dirty="0" smtClean="0">
                <a:solidFill>
                  <a:srgbClr val="FF0000"/>
                </a:solidFill>
                <a:cs typeface="B Traffic" pitchFamily="2" charset="-78"/>
              </a:rPr>
              <a:t>القاب: هادی، شاکر، باقر</a:t>
            </a:r>
            <a:endParaRPr lang="en-US" sz="2400" b="1" dirty="0" smtClean="0">
              <a:solidFill>
                <a:srgbClr val="FF0000"/>
              </a:solidFill>
              <a:cs typeface="B Traffic" pitchFamily="2" charset="-78"/>
            </a:endParaRPr>
          </a:p>
          <a:p>
            <a:pPr algn="ctr">
              <a:buFont typeface="Wingdings" pitchFamily="2" charset="2"/>
              <a:buChar char="Ø"/>
            </a:pPr>
            <a:endParaRPr lang="en-US" sz="2400" dirty="0">
              <a:cs typeface="B Traffic" pitchFamily="2" charset="-78"/>
            </a:endParaRPr>
          </a:p>
        </p:txBody>
      </p:sp>
      <p:pic>
        <p:nvPicPr>
          <p:cNvPr id="10" name="Picture 2" descr="C:\Users\satari\Desktop\انديشه 1 عكسها\png\bote3.png"/>
          <p:cNvPicPr>
            <a:picLocks noChangeAspect="1" noChangeArrowheads="1"/>
          </p:cNvPicPr>
          <p:nvPr/>
        </p:nvPicPr>
        <p:blipFill>
          <a:blip r:embed="rId3" cstate="print"/>
          <a:srcRect/>
          <a:stretch>
            <a:fillRect/>
          </a:stretch>
        </p:blipFill>
        <p:spPr bwMode="auto">
          <a:xfrm rot="9690946">
            <a:off x="7193888" y="2168522"/>
            <a:ext cx="809126" cy="1218127"/>
          </a:xfrm>
          <a:prstGeom prst="rect">
            <a:avLst/>
          </a:prstGeom>
          <a:noFill/>
        </p:spPr>
      </p:pic>
      <p:sp>
        <p:nvSpPr>
          <p:cNvPr id="13" name="Rectangle 12"/>
          <p:cNvSpPr/>
          <p:nvPr/>
        </p:nvSpPr>
        <p:spPr>
          <a:xfrm>
            <a:off x="2899486" y="233861"/>
            <a:ext cx="5257824" cy="121444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3000" dirty="0" smtClean="0">
                <a:cs typeface="B Homa" pitchFamily="2" charset="-78"/>
              </a:rPr>
              <a:t>دوران امامت محمد بن علی</a:t>
            </a:r>
            <a:r>
              <a:rPr lang="fa-IR" dirty="0" smtClean="0">
                <a:cs typeface="B Homa" pitchFamily="2" charset="-78"/>
              </a:rPr>
              <a:t>(ع)</a:t>
            </a:r>
            <a:endParaRPr lang="en-US" dirty="0">
              <a:cs typeface="B Homa" pitchFamily="2" charset="-78"/>
            </a:endParaRPr>
          </a:p>
        </p:txBody>
      </p:sp>
      <p:sp>
        <p:nvSpPr>
          <p:cNvPr id="14" name="Teardrop 13"/>
          <p:cNvSpPr/>
          <p:nvPr/>
        </p:nvSpPr>
        <p:spPr>
          <a:xfrm rot="5400000" flipH="1" flipV="1">
            <a:off x="7630736" y="270151"/>
            <a:ext cx="1276102" cy="1223086"/>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5" name="Picture 9" descr="C:\Users\satari\Desktop\انديشه 1 عكسها\png\uzdfghrl.png"/>
          <p:cNvPicPr>
            <a:picLocks noChangeAspect="1" noChangeArrowheads="1"/>
          </p:cNvPicPr>
          <p:nvPr/>
        </p:nvPicPr>
        <p:blipFill>
          <a:blip r:embed="rId4" cstate="print"/>
          <a:srcRect/>
          <a:stretch>
            <a:fillRect/>
          </a:stretch>
        </p:blipFill>
        <p:spPr bwMode="auto">
          <a:xfrm>
            <a:off x="7741561" y="391779"/>
            <a:ext cx="1042200" cy="1018228"/>
          </a:xfrm>
          <a:prstGeom prst="rect">
            <a:avLst/>
          </a:prstGeom>
          <a:noFill/>
          <a:ln>
            <a:noFill/>
          </a:ln>
        </p:spPr>
      </p:pic>
      <p:sp>
        <p:nvSpPr>
          <p:cNvPr id="16" name="Teardrop 15"/>
          <p:cNvSpPr/>
          <p:nvPr/>
        </p:nvSpPr>
        <p:spPr>
          <a:xfrm rot="16200000" flipV="1">
            <a:off x="2183292" y="255109"/>
            <a:ext cx="1276102" cy="1223086"/>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7" name="Picture 9" descr="C:\Users\satari\Desktop\انديشه 1 عكسها\png\uzdfghrl.png"/>
          <p:cNvPicPr>
            <a:picLocks noChangeAspect="1" noChangeArrowheads="1"/>
          </p:cNvPicPr>
          <p:nvPr/>
        </p:nvPicPr>
        <p:blipFill>
          <a:blip r:embed="rId4" cstate="print"/>
          <a:srcRect/>
          <a:stretch>
            <a:fillRect/>
          </a:stretch>
        </p:blipFill>
        <p:spPr bwMode="auto">
          <a:xfrm flipH="1">
            <a:off x="2294117" y="376737"/>
            <a:ext cx="1042200" cy="1018228"/>
          </a:xfrm>
          <a:prstGeom prst="rect">
            <a:avLst/>
          </a:prstGeom>
          <a:noFill/>
          <a:ln>
            <a:noFill/>
          </a:ln>
        </p:spPr>
      </p:pic>
      <p:pic>
        <p:nvPicPr>
          <p:cNvPr id="18" name="Picture 2" descr="C:\Users\satari\Desktop\انديشه 1 عكسها\png\bote3.png"/>
          <p:cNvPicPr>
            <a:picLocks noChangeAspect="1" noChangeArrowheads="1"/>
          </p:cNvPicPr>
          <p:nvPr/>
        </p:nvPicPr>
        <p:blipFill>
          <a:blip r:embed="rId3" cstate="print"/>
          <a:srcRect/>
          <a:stretch>
            <a:fillRect/>
          </a:stretch>
        </p:blipFill>
        <p:spPr bwMode="auto">
          <a:xfrm rot="19203906">
            <a:off x="3823450" y="5618349"/>
            <a:ext cx="809126" cy="1218127"/>
          </a:xfrm>
          <a:prstGeom prst="rect">
            <a:avLst/>
          </a:prstGeom>
          <a:noFill/>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 y="0"/>
            <a:ext cx="1579562" cy="169539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5"/>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500"/>
                                        <p:tgtEl>
                                          <p:spTgt spid="8"/>
                                        </p:tgtEl>
                                      </p:cBhvr>
                                    </p:animEffect>
                                  </p:childTnLst>
                                </p:cTn>
                              </p:par>
                              <p:par>
                                <p:cTn id="14" presetID="16" presetClass="entr" presetSubtype="2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16" presetClass="entr" presetSubtype="2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500430" y="-56190"/>
            <a:ext cx="2286016" cy="2270744"/>
          </a:xfrm>
          <a:prstGeom prst="rect">
            <a:avLst/>
          </a:prstGeom>
          <a:noFill/>
        </p:spPr>
      </p:pic>
      <p:sp>
        <p:nvSpPr>
          <p:cNvPr id="3" name="Rounded Rectangle 2"/>
          <p:cNvSpPr/>
          <p:nvPr/>
        </p:nvSpPr>
        <p:spPr>
          <a:xfrm>
            <a:off x="1944239" y="228600"/>
            <a:ext cx="5272094" cy="10572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sz="2800" dirty="0" smtClean="0">
                <a:solidFill>
                  <a:schemeClr val="tx1"/>
                </a:solidFill>
                <a:cs typeface="B Homa" pitchFamily="2" charset="-78"/>
              </a:rPr>
              <a:t>شاگردان امام صادق</a:t>
            </a:r>
            <a:r>
              <a:rPr lang="fa-IR" sz="2000" dirty="0" smtClean="0">
                <a:solidFill>
                  <a:schemeClr val="tx1"/>
                </a:solidFill>
                <a:cs typeface="B Homa" pitchFamily="2" charset="-78"/>
              </a:rPr>
              <a:t>(ع)</a:t>
            </a:r>
            <a:endParaRPr lang="en-US" sz="2000" dirty="0" smtClean="0">
              <a:solidFill>
                <a:schemeClr val="tx1"/>
              </a:solidFill>
              <a:cs typeface="B Homa" pitchFamily="2" charset="-78"/>
            </a:endParaRPr>
          </a:p>
        </p:txBody>
      </p:sp>
      <p:pic>
        <p:nvPicPr>
          <p:cNvPr id="4" name="Picture 3" descr="C:\Users\satari\Desktop\انديشه 1 عكسها\png\bote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rot="18576505" flipH="1">
            <a:off x="6619386" y="49967"/>
            <a:ext cx="747567" cy="1070491"/>
          </a:xfrm>
          <a:prstGeom prst="rect">
            <a:avLst/>
          </a:prstGeom>
          <a:noFill/>
        </p:spPr>
      </p:pic>
      <p:pic>
        <p:nvPicPr>
          <p:cNvPr id="5" name="Picture 4" descr="C:\Users\satari\Desktop\انديشه 1 عكسها\png\bote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rot="3023495">
            <a:off x="1777047" y="22502"/>
            <a:ext cx="747567" cy="1070491"/>
          </a:xfrm>
          <a:prstGeom prst="rect">
            <a:avLst/>
          </a:prstGeom>
          <a:noFill/>
        </p:spPr>
      </p:pic>
      <p:pic>
        <p:nvPicPr>
          <p:cNvPr id="6"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334000" y="1423990"/>
            <a:ext cx="2378088" cy="2362200"/>
          </a:xfrm>
          <a:prstGeom prst="rect">
            <a:avLst/>
          </a:prstGeom>
          <a:noFill/>
        </p:spPr>
      </p:pic>
      <p:sp>
        <p:nvSpPr>
          <p:cNvPr id="7" name="Title 1"/>
          <p:cNvSpPr txBox="1">
            <a:spLocks/>
          </p:cNvSpPr>
          <p:nvPr/>
        </p:nvSpPr>
        <p:spPr>
          <a:xfrm>
            <a:off x="5857884" y="1509698"/>
            <a:ext cx="2895600" cy="990600"/>
          </a:xfrm>
          <a:prstGeom prst="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rtl="1">
              <a:buNone/>
            </a:pPr>
            <a:r>
              <a:rPr lang="fa-IR" sz="2800" dirty="0" smtClean="0">
                <a:solidFill>
                  <a:schemeClr val="bg1"/>
                </a:solidFill>
                <a:cs typeface="B Traffic" pitchFamily="2" charset="-78"/>
              </a:rPr>
              <a:t>1- اصحاب ششگانه:</a:t>
            </a:r>
          </a:p>
        </p:txBody>
      </p:sp>
      <p:sp>
        <p:nvSpPr>
          <p:cNvPr id="8" name="Rounded Rectangle 7"/>
          <p:cNvSpPr/>
          <p:nvPr/>
        </p:nvSpPr>
        <p:spPr>
          <a:xfrm>
            <a:off x="228600" y="1357298"/>
            <a:ext cx="5791200" cy="1357322"/>
          </a:xfrm>
          <a:prstGeom prst="round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justLow" rtl="1"/>
            <a:r>
              <a:rPr lang="fa-IR" sz="2000" dirty="0" smtClean="0">
                <a:solidFill>
                  <a:schemeClr val="tx1"/>
                </a:solidFill>
                <a:cs typeface="B Traffic" pitchFamily="2" charset="-78"/>
              </a:rPr>
              <a:t>شش نفر از اصحاب امام که به اصحاب سته معروف اند و همه حدیث شناسان این اصحاب امام را مورد وثوق دانسته و به روایات آنان اعتماد می‌کنند.</a:t>
            </a:r>
            <a:endParaRPr lang="en-US" sz="2000" dirty="0">
              <a:solidFill>
                <a:schemeClr val="tx1"/>
              </a:solidFill>
              <a:cs typeface="B Traffic" pitchFamily="2" charset="-78"/>
            </a:endParaRPr>
          </a:p>
        </p:txBody>
      </p:sp>
      <p:pic>
        <p:nvPicPr>
          <p:cNvPr id="9" name="Picture 2" descr="C:\Users\ghiyasvand\Desktop\png\bote2.png"/>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flipH="1" flipV="1">
            <a:off x="8259969" y="1474486"/>
            <a:ext cx="884031" cy="1102012"/>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lum bright="11000"/>
          </a:blip>
          <a:srcRect/>
          <a:stretch>
            <a:fillRect/>
          </a:stretch>
        </p:blipFill>
        <p:spPr bwMode="auto">
          <a:xfrm>
            <a:off x="5319682" y="2566998"/>
            <a:ext cx="2378088" cy="2362200"/>
          </a:xfrm>
          <a:prstGeom prst="rect">
            <a:avLst/>
          </a:prstGeom>
          <a:noFill/>
        </p:spPr>
      </p:pic>
      <p:sp>
        <p:nvSpPr>
          <p:cNvPr id="11" name="Title 1"/>
          <p:cNvSpPr txBox="1">
            <a:spLocks/>
          </p:cNvSpPr>
          <p:nvPr/>
        </p:nvSpPr>
        <p:spPr>
          <a:xfrm>
            <a:off x="5843566" y="2652706"/>
            <a:ext cx="2895600" cy="990600"/>
          </a:xfrm>
          <a:prstGeom prst="rect">
            <a:avLst/>
          </a:pr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rtl="1">
              <a:buNone/>
            </a:pPr>
            <a:r>
              <a:rPr lang="fa-IR" sz="2800" dirty="0" smtClean="0">
                <a:solidFill>
                  <a:schemeClr val="tx1"/>
                </a:solidFill>
                <a:cs typeface="B Traffic" pitchFamily="2" charset="-78"/>
              </a:rPr>
              <a:t>2-مُعَلی بن خُنَیس:</a:t>
            </a:r>
          </a:p>
        </p:txBody>
      </p:sp>
      <p:sp>
        <p:nvSpPr>
          <p:cNvPr id="12" name="Rounded Rectangle 11"/>
          <p:cNvSpPr/>
          <p:nvPr/>
        </p:nvSpPr>
        <p:spPr>
          <a:xfrm>
            <a:off x="214282" y="2500306"/>
            <a:ext cx="5791200" cy="1357322"/>
          </a:xfrm>
          <a:prstGeom prst="round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2400" dirty="0" smtClean="0">
                <a:solidFill>
                  <a:schemeClr val="tx1"/>
                </a:solidFill>
                <a:cs typeface="B Traffic" pitchFamily="2" charset="-78"/>
              </a:rPr>
              <a:t>اهل کوفه بود و چون اسرار امام و نام شیعیان آن حضرت را به والی کوفه نگفت به دستور او شهید شد.</a:t>
            </a:r>
            <a:endParaRPr lang="en-US" dirty="0">
              <a:solidFill>
                <a:schemeClr val="tx1"/>
              </a:solidFill>
              <a:cs typeface="B Traffic" pitchFamily="2" charset="-78"/>
            </a:endParaRPr>
          </a:p>
        </p:txBody>
      </p:sp>
      <p:pic>
        <p:nvPicPr>
          <p:cNvPr id="13" name="Picture 2" descr="C:\Users\ghiyasvand\Desktop\png\bote2.png"/>
          <p:cNvPicPr>
            <a:picLocks noChangeAspect="1" noChangeArrowheads="1"/>
          </p:cNvPicPr>
          <p:nvPr/>
        </p:nvPicPr>
        <p:blipFill>
          <a:blip r:embed="rId4" cstate="print">
            <a:duotone>
              <a:prstClr val="black"/>
              <a:schemeClr val="accent5">
                <a:tint val="45000"/>
                <a:satMod val="400000"/>
              </a:schemeClr>
            </a:duotone>
            <a:lum bright="9000"/>
          </a:blip>
          <a:srcRect/>
          <a:stretch>
            <a:fillRect/>
          </a:stretch>
        </p:blipFill>
        <p:spPr bwMode="auto">
          <a:xfrm flipH="1" flipV="1">
            <a:off x="8245651" y="2617494"/>
            <a:ext cx="884031" cy="1102012"/>
          </a:xfrm>
          <a:prstGeom prst="rect">
            <a:avLst/>
          </a:prstGeom>
          <a:noFill/>
        </p:spPr>
      </p:pic>
      <p:pic>
        <p:nvPicPr>
          <p:cNvPr id="14"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lum bright="15000"/>
          </a:blip>
          <a:srcRect/>
          <a:stretch>
            <a:fillRect/>
          </a:stretch>
        </p:blipFill>
        <p:spPr bwMode="auto">
          <a:xfrm>
            <a:off x="5334032" y="3781444"/>
            <a:ext cx="2378088" cy="2362200"/>
          </a:xfrm>
          <a:prstGeom prst="rect">
            <a:avLst/>
          </a:prstGeom>
          <a:noFill/>
        </p:spPr>
      </p:pic>
      <p:sp>
        <p:nvSpPr>
          <p:cNvPr id="15" name="Title 1"/>
          <p:cNvSpPr txBox="1">
            <a:spLocks/>
          </p:cNvSpPr>
          <p:nvPr/>
        </p:nvSpPr>
        <p:spPr>
          <a:xfrm>
            <a:off x="5857916" y="3867152"/>
            <a:ext cx="2895600" cy="990600"/>
          </a:xfrm>
          <a:prstGeom prst="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rtl="1">
              <a:buNone/>
            </a:pPr>
            <a:r>
              <a:rPr lang="fa-IR" sz="2800" dirty="0" smtClean="0">
                <a:solidFill>
                  <a:schemeClr val="tx1"/>
                </a:solidFill>
                <a:cs typeface="B Traffic" pitchFamily="2" charset="-78"/>
              </a:rPr>
              <a:t>3-هشام بن حکم:</a:t>
            </a:r>
          </a:p>
        </p:txBody>
      </p:sp>
      <p:sp>
        <p:nvSpPr>
          <p:cNvPr id="16" name="Rounded Rectangle 15"/>
          <p:cNvSpPr/>
          <p:nvPr/>
        </p:nvSpPr>
        <p:spPr>
          <a:xfrm>
            <a:off x="228632" y="3714752"/>
            <a:ext cx="5791200" cy="1500198"/>
          </a:xfrm>
          <a:prstGeom prst="roundRect">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2400" dirty="0" smtClean="0">
                <a:solidFill>
                  <a:schemeClr val="tx1"/>
                </a:solidFill>
                <a:cs typeface="B Traffic" pitchFamily="2" charset="-78"/>
              </a:rPr>
              <a:t>یکی از بزرگترین شاگردان امام بود. او اهل کوفه و صاحب آثار فراوانی بوده است. مناظرات او در باب توحید و امامت مشهور است. او احادیث فراوانی درباره‌ی فقه و امامت ذکرکرده است.</a:t>
            </a:r>
            <a:endParaRPr lang="en-US" dirty="0">
              <a:solidFill>
                <a:schemeClr val="tx1"/>
              </a:solidFill>
              <a:cs typeface="B Traffic" pitchFamily="2" charset="-78"/>
            </a:endParaRPr>
          </a:p>
        </p:txBody>
      </p:sp>
      <p:pic>
        <p:nvPicPr>
          <p:cNvPr id="17" name="Picture 2" descr="C:\Users\ghiyasvand\Desktop\png\bote2.png"/>
          <p:cNvPicPr>
            <a:picLocks noChangeAspect="1" noChangeArrowheads="1"/>
          </p:cNvPicPr>
          <p:nvPr/>
        </p:nvPicPr>
        <p:blipFill>
          <a:blip r:embed="rId4" cstate="print">
            <a:duotone>
              <a:prstClr val="black"/>
              <a:schemeClr val="accent5">
                <a:tint val="45000"/>
                <a:satMod val="400000"/>
              </a:schemeClr>
            </a:duotone>
            <a:lum bright="15000"/>
          </a:blip>
          <a:srcRect/>
          <a:stretch>
            <a:fillRect/>
          </a:stretch>
        </p:blipFill>
        <p:spPr bwMode="auto">
          <a:xfrm flipH="1" flipV="1">
            <a:off x="8260001" y="3831940"/>
            <a:ext cx="884031" cy="1102012"/>
          </a:xfrm>
          <a:prstGeom prst="rect">
            <a:avLst/>
          </a:prstGeom>
          <a:noFill/>
        </p:spPr>
      </p:pic>
      <p:pic>
        <p:nvPicPr>
          <p:cNvPr id="18"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lum bright="29000" contrast="-37000"/>
          </a:blip>
          <a:srcRect/>
          <a:stretch>
            <a:fillRect/>
          </a:stretch>
        </p:blipFill>
        <p:spPr bwMode="auto">
          <a:xfrm>
            <a:off x="5319682" y="5353080"/>
            <a:ext cx="2378088" cy="2362200"/>
          </a:xfrm>
          <a:prstGeom prst="rect">
            <a:avLst/>
          </a:prstGeom>
          <a:noFill/>
        </p:spPr>
      </p:pic>
      <p:sp>
        <p:nvSpPr>
          <p:cNvPr id="19" name="Title 1"/>
          <p:cNvSpPr txBox="1">
            <a:spLocks/>
          </p:cNvSpPr>
          <p:nvPr/>
        </p:nvSpPr>
        <p:spPr>
          <a:xfrm>
            <a:off x="5843566" y="5367350"/>
            <a:ext cx="2895600" cy="990600"/>
          </a:xfrm>
          <a:prstGeom prst="rect">
            <a:avLst/>
          </a:prstGeom>
          <a:solidFill>
            <a:schemeClr val="accent5">
              <a:lumMod val="20000"/>
              <a:lumOff val="80000"/>
            </a:schemeClr>
          </a:solidFill>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rtl="1">
              <a:buNone/>
            </a:pPr>
            <a:r>
              <a:rPr lang="fa-IR" sz="2800" dirty="0" smtClean="0">
                <a:solidFill>
                  <a:schemeClr val="tx1"/>
                </a:solidFill>
                <a:cs typeface="B Traffic" pitchFamily="2" charset="-78"/>
              </a:rPr>
              <a:t>4 -مؤمن الطاق:</a:t>
            </a:r>
          </a:p>
        </p:txBody>
      </p:sp>
      <p:sp>
        <p:nvSpPr>
          <p:cNvPr id="20" name="Rounded Rectangle 19"/>
          <p:cNvSpPr/>
          <p:nvPr/>
        </p:nvSpPr>
        <p:spPr>
          <a:xfrm>
            <a:off x="214282" y="5214950"/>
            <a:ext cx="5791200" cy="1500198"/>
          </a:xfrm>
          <a:prstGeom prst="roundRect">
            <a:avLst/>
          </a:prstGeom>
          <a:solidFill>
            <a:schemeClr val="accent5">
              <a:lumMod val="20000"/>
              <a:lumOff val="8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rtl="1"/>
            <a:r>
              <a:rPr lang="fa-IR" sz="2400" dirty="0" smtClean="0">
                <a:solidFill>
                  <a:schemeClr val="tx1"/>
                </a:solidFill>
                <a:cs typeface="B Traffic" pitchFamily="2" charset="-78"/>
              </a:rPr>
              <a:t>محمد بن علی نعمان، </a:t>
            </a:r>
            <a:r>
              <a:rPr lang="fa-IR" sz="2400" smtClean="0">
                <a:solidFill>
                  <a:schemeClr val="tx1"/>
                </a:solidFill>
                <a:cs typeface="B Traffic" pitchFamily="2" charset="-78"/>
              </a:rPr>
              <a:t>ایرانی، ساکن </a:t>
            </a:r>
            <a:r>
              <a:rPr lang="fa-IR" sz="2400" dirty="0" smtClean="0">
                <a:solidFill>
                  <a:schemeClr val="tx1"/>
                </a:solidFill>
                <a:cs typeface="B Traffic" pitchFamily="2" charset="-78"/>
              </a:rPr>
              <a:t>کوفه و متکلمی حاذق بود. او با ابوحنیفه و رؤسای معتزله و خوارج مناظره می‌کرده است. او در اثبات شیعه و رد خوارج و معتزله آثاری دارد.</a:t>
            </a:r>
            <a:endParaRPr lang="en-US" dirty="0">
              <a:solidFill>
                <a:schemeClr val="tx1"/>
              </a:solidFill>
              <a:cs typeface="B Traffic" pitchFamily="2" charset="-78"/>
            </a:endParaRPr>
          </a:p>
        </p:txBody>
      </p:sp>
      <p:pic>
        <p:nvPicPr>
          <p:cNvPr id="21" name="Picture 2" descr="C:\Users\ghiyasvand\Desktop\png\bote2.png"/>
          <p:cNvPicPr>
            <a:picLocks noChangeAspect="1" noChangeArrowheads="1"/>
          </p:cNvPicPr>
          <p:nvPr/>
        </p:nvPicPr>
        <p:blipFill>
          <a:blip r:embed="rId4" cstate="print">
            <a:duotone>
              <a:prstClr val="black"/>
              <a:schemeClr val="accent5">
                <a:tint val="45000"/>
                <a:satMod val="400000"/>
              </a:schemeClr>
            </a:duotone>
            <a:lum bright="29000" contrast="-37000"/>
          </a:blip>
          <a:srcRect/>
          <a:stretch>
            <a:fillRect/>
          </a:stretch>
        </p:blipFill>
        <p:spPr bwMode="auto">
          <a:xfrm flipH="1" flipV="1">
            <a:off x="8245651" y="5332138"/>
            <a:ext cx="884031" cy="1102012"/>
          </a:xfrm>
          <a:prstGeom prst="rect">
            <a:avLst/>
          </a:prstGeom>
          <a:noFill/>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8" y="1"/>
            <a:ext cx="1263024" cy="1355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par>
                                <p:cTn id="18" presetID="2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par>
                                <p:cTn id="28" presetID="8" presetClass="emph" presetSubtype="0" fill="hold" nodeType="withEffect">
                                  <p:stCondLst>
                                    <p:cond delay="0"/>
                                  </p:stCondLst>
                                  <p:childTnLst>
                                    <p:animRot by="21600000">
                                      <p:cBhvr>
                                        <p:cTn id="29" dur="2000" fill="hold"/>
                                        <p:tgtEl>
                                          <p:spTgt spid="6"/>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par>
                                <p:cTn id="37" presetID="29"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ppt_x</p:attrName>
                                        </p:attrNameLst>
                                      </p:cBhvr>
                                      <p:tavLst>
                                        <p:tav tm="0">
                                          <p:val>
                                            <p:strVal val="#ppt_x-.2"/>
                                          </p:val>
                                        </p:tav>
                                        <p:tav tm="100000">
                                          <p:val>
                                            <p:strVal val="#ppt_x"/>
                                          </p:val>
                                        </p:tav>
                                      </p:tavLst>
                                    </p:anim>
                                    <p:anim calcmode="lin" valueType="num">
                                      <p:cBhvr>
                                        <p:cTn id="4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slide(fromBottom)">
                                      <p:cBhvr>
                                        <p:cTn id="46" dur="500"/>
                                        <p:tgtEl>
                                          <p:spTgt spid="12"/>
                                        </p:tgtEl>
                                      </p:cBhvr>
                                    </p:animEffect>
                                  </p:childTnLst>
                                </p:cTn>
                              </p:par>
                              <p:par>
                                <p:cTn id="47" presetID="8" presetClass="emph" presetSubtype="0" fill="hold" nodeType="withEffect">
                                  <p:stCondLst>
                                    <p:cond delay="0"/>
                                  </p:stCondLst>
                                  <p:childTnLst>
                                    <p:animRot by="21600000">
                                      <p:cBhvr>
                                        <p:cTn id="48" dur="2000" fill="hold"/>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ppt_x</p:attrName>
                                        </p:attrNameLst>
                                      </p:cBhvr>
                                      <p:tavLst>
                                        <p:tav tm="0">
                                          <p:val>
                                            <p:strVal val="#ppt_x-.2"/>
                                          </p:val>
                                        </p:tav>
                                        <p:tav tm="100000">
                                          <p:val>
                                            <p:strVal val="#ppt_x"/>
                                          </p:val>
                                        </p:tav>
                                      </p:tavLst>
                                    </p:anim>
                                    <p:anim calcmode="lin" valueType="num">
                                      <p:cBhvr>
                                        <p:cTn id="5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5"/>
                                        </p:tgtEl>
                                      </p:cBhvr>
                                    </p:animEffect>
                                  </p:childTnLst>
                                </p:cTn>
                              </p:par>
                              <p:par>
                                <p:cTn id="56" presetID="29"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ppt_x</p:attrName>
                                        </p:attrNameLst>
                                      </p:cBhvr>
                                      <p:tavLst>
                                        <p:tav tm="0">
                                          <p:val>
                                            <p:strVal val="#ppt_x-.2"/>
                                          </p:val>
                                        </p:tav>
                                        <p:tav tm="100000">
                                          <p:val>
                                            <p:strVal val="#ppt_x"/>
                                          </p:val>
                                        </p:tav>
                                      </p:tavLst>
                                    </p:anim>
                                    <p:anim calcmode="lin" valueType="num">
                                      <p:cBhvr>
                                        <p:cTn id="5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slide(fromBottom)">
                                      <p:cBhvr>
                                        <p:cTn id="65" dur="500"/>
                                        <p:tgtEl>
                                          <p:spTgt spid="16"/>
                                        </p:tgtEl>
                                      </p:cBhvr>
                                    </p:animEffect>
                                  </p:childTnLst>
                                </p:cTn>
                              </p:par>
                              <p:par>
                                <p:cTn id="66" presetID="8" presetClass="emph" presetSubtype="0" fill="hold" nodeType="withEffect">
                                  <p:stCondLst>
                                    <p:cond delay="0"/>
                                  </p:stCondLst>
                                  <p:childTnLst>
                                    <p:animRot by="21600000">
                                      <p:cBhvr>
                                        <p:cTn id="67" dur="2000" fill="hold"/>
                                        <p:tgtEl>
                                          <p:spTgt spid="14"/>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ppt_x</p:attrName>
                                        </p:attrNameLst>
                                      </p:cBhvr>
                                      <p:tavLst>
                                        <p:tav tm="0">
                                          <p:val>
                                            <p:strVal val="#ppt_x-.2"/>
                                          </p:val>
                                        </p:tav>
                                        <p:tav tm="100000">
                                          <p:val>
                                            <p:strVal val="#ppt_x"/>
                                          </p:val>
                                        </p:tav>
                                      </p:tavLst>
                                    </p:anim>
                                    <p:anim calcmode="lin" valueType="num">
                                      <p:cBhvr>
                                        <p:cTn id="7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9"/>
                                        </p:tgtEl>
                                      </p:cBhvr>
                                    </p:animEffect>
                                  </p:childTnLst>
                                </p:cTn>
                              </p:par>
                              <p:par>
                                <p:cTn id="75" presetID="29"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ppt_x</p:attrName>
                                        </p:attrNameLst>
                                      </p:cBhvr>
                                      <p:tavLst>
                                        <p:tav tm="0">
                                          <p:val>
                                            <p:strVal val="#ppt_x-.2"/>
                                          </p:val>
                                        </p:tav>
                                        <p:tav tm="100000">
                                          <p:val>
                                            <p:strVal val="#ppt_x"/>
                                          </p:val>
                                        </p:tav>
                                      </p:tavLst>
                                    </p:anim>
                                    <p:anim calcmode="lin" valueType="num">
                                      <p:cBhvr>
                                        <p:cTn id="7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slide(fromBottom)">
                                      <p:cBhvr>
                                        <p:cTn id="84" dur="500"/>
                                        <p:tgtEl>
                                          <p:spTgt spid="20"/>
                                        </p:tgtEl>
                                      </p:cBhvr>
                                    </p:animEffect>
                                  </p:childTnLst>
                                </p:cTn>
                              </p:par>
                              <p:par>
                                <p:cTn id="85" presetID="8" presetClass="emph" presetSubtype="0" fill="hold" nodeType="withEffect">
                                  <p:stCondLst>
                                    <p:cond delay="0"/>
                                  </p:stCondLst>
                                  <p:childTnLst>
                                    <p:animRot by="21600000">
                                      <p:cBhvr>
                                        <p:cTn id="8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5" grpId="0" animBg="1"/>
      <p:bldP spid="16"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722179" y="22734"/>
            <a:ext cx="2321635" cy="2306124"/>
          </a:xfrm>
          <a:prstGeom prst="rect">
            <a:avLst/>
          </a:prstGeom>
          <a:noFill/>
        </p:spPr>
      </p:pic>
      <p:pic>
        <p:nvPicPr>
          <p:cNvPr id="2"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5357818" y="980000"/>
            <a:ext cx="2321635" cy="2306124"/>
          </a:xfrm>
          <a:prstGeom prst="rect">
            <a:avLst/>
          </a:prstGeom>
          <a:noFill/>
        </p:spPr>
      </p:pic>
      <p:sp>
        <p:nvSpPr>
          <p:cNvPr id="3" name="Oval 2"/>
          <p:cNvSpPr/>
          <p:nvPr/>
        </p:nvSpPr>
        <p:spPr>
          <a:xfrm>
            <a:off x="6007799" y="522800"/>
            <a:ext cx="2357454" cy="221457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sz="2400" dirty="0" smtClean="0">
                <a:solidFill>
                  <a:schemeClr val="tx1"/>
                </a:solidFill>
                <a:cs typeface="B Homa" pitchFamily="2" charset="-78"/>
              </a:rPr>
              <a:t>شهادت امام صادق(ع)</a:t>
            </a:r>
            <a:endParaRPr lang="en-US" sz="2400" dirty="0">
              <a:solidFill>
                <a:schemeClr val="tx1"/>
              </a:solidFill>
              <a:cs typeface="B Homa" pitchFamily="2" charset="-78"/>
            </a:endParaRPr>
          </a:p>
        </p:txBody>
      </p:sp>
      <p:pic>
        <p:nvPicPr>
          <p:cNvPr id="5" name="Picture 2"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4643438" y="1020511"/>
            <a:ext cx="914400" cy="908291"/>
          </a:xfrm>
          <a:prstGeom prst="rect">
            <a:avLst/>
          </a:prstGeom>
          <a:noFill/>
        </p:spPr>
      </p:pic>
      <p:pic>
        <p:nvPicPr>
          <p:cNvPr id="6" name="Picture 5"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14282" y="5873509"/>
            <a:ext cx="947373" cy="908291"/>
          </a:xfrm>
          <a:prstGeom prst="rect">
            <a:avLst/>
          </a:prstGeom>
          <a:noFill/>
        </p:spPr>
      </p:pic>
      <p:pic>
        <p:nvPicPr>
          <p:cNvPr id="7" name="Picture 2"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772400" y="5867400"/>
            <a:ext cx="914400" cy="908291"/>
          </a:xfrm>
          <a:prstGeom prst="rect">
            <a:avLst/>
          </a:prstGeom>
          <a:noFill/>
        </p:spPr>
      </p:pic>
      <p:sp>
        <p:nvSpPr>
          <p:cNvPr id="10" name="Rounded Rectangle 9"/>
          <p:cNvSpPr/>
          <p:nvPr/>
        </p:nvSpPr>
        <p:spPr>
          <a:xfrm>
            <a:off x="638156" y="1407578"/>
            <a:ext cx="4591080" cy="1164166"/>
          </a:xfrm>
          <a:prstGeom prst="roundRect">
            <a:avLst>
              <a:gd name="adj" fmla="val 8798"/>
            </a:avLst>
          </a:prstGeom>
          <a:solidFill>
            <a:schemeClr val="accent3">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rtl="1"/>
            <a:r>
              <a:rPr lang="fa-IR" sz="2400" dirty="0" smtClean="0">
                <a:solidFill>
                  <a:schemeClr val="tx1"/>
                </a:solidFill>
                <a:cs typeface="B Traffic" pitchFamily="2" charset="-78"/>
              </a:rPr>
              <a:t>آزار و اذیت از سوی منصور، خلیفه‌ی عباسی در اواخر عمر حضرت</a:t>
            </a:r>
            <a:endParaRPr lang="en-US" sz="2400" dirty="0">
              <a:solidFill>
                <a:schemeClr val="tx1"/>
              </a:solidFill>
              <a:cs typeface="B Traffic" pitchFamily="2" charset="-78"/>
            </a:endParaRPr>
          </a:p>
        </p:txBody>
      </p:sp>
      <p:sp>
        <p:nvSpPr>
          <p:cNvPr id="11" name="Rounded Rectangle 10"/>
          <p:cNvSpPr/>
          <p:nvPr/>
        </p:nvSpPr>
        <p:spPr>
          <a:xfrm>
            <a:off x="642910" y="2770718"/>
            <a:ext cx="7662890" cy="1005416"/>
          </a:xfrm>
          <a:prstGeom prst="roundRect">
            <a:avLst>
              <a:gd name="adj" fmla="val 8798"/>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2400" dirty="0" smtClean="0">
                <a:solidFill>
                  <a:schemeClr val="tx1"/>
                </a:solidFill>
                <a:cs typeface="B Traffic" pitchFamily="2" charset="-78"/>
              </a:rPr>
              <a:t>احضار حضرت به عراق و اتهام زدن به آن حضرت و تهدید به مرگ</a:t>
            </a:r>
            <a:endParaRPr lang="en-US" sz="2400" dirty="0">
              <a:solidFill>
                <a:schemeClr val="tx1"/>
              </a:solidFill>
              <a:cs typeface="B Traffic" pitchFamily="2" charset="-78"/>
            </a:endParaRPr>
          </a:p>
        </p:txBody>
      </p:sp>
      <p:sp>
        <p:nvSpPr>
          <p:cNvPr id="12" name="Rounded Rectangle 11"/>
          <p:cNvSpPr/>
          <p:nvPr/>
        </p:nvSpPr>
        <p:spPr>
          <a:xfrm>
            <a:off x="643083" y="4038600"/>
            <a:ext cx="7657931" cy="838200"/>
          </a:xfrm>
          <a:prstGeom prst="roundRect">
            <a:avLst>
              <a:gd name="adj" fmla="val 8798"/>
            </a:avLst>
          </a:prstGeom>
          <a:solidFill>
            <a:srgbClr val="ACC777"/>
          </a:solidFill>
        </p:spPr>
        <p:style>
          <a:lnRef idx="3">
            <a:schemeClr val="lt1"/>
          </a:lnRef>
          <a:fillRef idx="1">
            <a:schemeClr val="accent4"/>
          </a:fillRef>
          <a:effectRef idx="1">
            <a:schemeClr val="accent4"/>
          </a:effectRef>
          <a:fontRef idx="minor">
            <a:schemeClr val="lt1"/>
          </a:fontRef>
        </p:style>
        <p:txBody>
          <a:bodyPr rtlCol="0" anchor="ctr"/>
          <a:lstStyle/>
          <a:p>
            <a:pPr algn="ctr" rtl="1"/>
            <a:r>
              <a:rPr lang="fa-IR" sz="2400" dirty="0" smtClean="0">
                <a:solidFill>
                  <a:schemeClr val="tx1"/>
                </a:solidFill>
                <a:cs typeface="B Traffic" pitchFamily="2" charset="-78"/>
              </a:rPr>
              <a:t>آتش زدن خانه‌ی امام</a:t>
            </a:r>
            <a:r>
              <a:rPr lang="fa-IR" sz="1600" dirty="0" smtClean="0">
                <a:solidFill>
                  <a:schemeClr val="tx1"/>
                </a:solidFill>
                <a:cs typeface="B Traffic" pitchFamily="2" charset="-78"/>
              </a:rPr>
              <a:t>(ع) </a:t>
            </a:r>
            <a:r>
              <a:rPr lang="fa-IR" sz="2400" dirty="0" smtClean="0">
                <a:solidFill>
                  <a:schemeClr val="tx1"/>
                </a:solidFill>
                <a:cs typeface="B Traffic" pitchFamily="2" charset="-78"/>
              </a:rPr>
              <a:t>توسط والی مدینه به دستور خلیفه</a:t>
            </a:r>
            <a:endParaRPr lang="en-US" sz="2400" dirty="0">
              <a:solidFill>
                <a:schemeClr val="tx1"/>
              </a:solidFill>
              <a:cs typeface="B Traffic" pitchFamily="2" charset="-78"/>
            </a:endParaRPr>
          </a:p>
        </p:txBody>
      </p:sp>
      <p:sp>
        <p:nvSpPr>
          <p:cNvPr id="13" name="Rounded Rectangle 12"/>
          <p:cNvSpPr/>
          <p:nvPr/>
        </p:nvSpPr>
        <p:spPr>
          <a:xfrm>
            <a:off x="5572132" y="5105400"/>
            <a:ext cx="2728882" cy="1295400"/>
          </a:xfrm>
          <a:prstGeom prst="roundRect">
            <a:avLst>
              <a:gd name="adj" fmla="val 8798"/>
            </a:avLst>
          </a:prstGeom>
          <a:solidFill>
            <a:srgbClr val="8EB149"/>
          </a:solidFill>
        </p:spPr>
        <p:style>
          <a:lnRef idx="3">
            <a:schemeClr val="lt1"/>
          </a:lnRef>
          <a:fillRef idx="1">
            <a:schemeClr val="accent4"/>
          </a:fillRef>
          <a:effectRef idx="1">
            <a:schemeClr val="accent4"/>
          </a:effectRef>
          <a:fontRef idx="minor">
            <a:schemeClr val="lt1"/>
          </a:fontRef>
        </p:style>
        <p:txBody>
          <a:bodyPr rtlCol="0" anchor="ctr"/>
          <a:lstStyle/>
          <a:p>
            <a:pPr algn="ctr" rtl="1"/>
            <a:r>
              <a:rPr lang="fa-IR" sz="2400" dirty="0" smtClean="0">
                <a:solidFill>
                  <a:schemeClr val="tx1"/>
                </a:solidFill>
                <a:cs typeface="B Traffic" pitchFamily="2" charset="-78"/>
              </a:rPr>
              <a:t>نجات امام</a:t>
            </a:r>
            <a:r>
              <a:rPr lang="fa-IR" sz="1600" dirty="0" smtClean="0">
                <a:solidFill>
                  <a:schemeClr val="tx1"/>
                </a:solidFill>
                <a:cs typeface="B Traffic" pitchFamily="2" charset="-78"/>
              </a:rPr>
              <a:t>(ع)</a:t>
            </a:r>
            <a:endParaRPr lang="en-US" sz="1600" dirty="0">
              <a:solidFill>
                <a:schemeClr val="tx1"/>
              </a:solidFill>
              <a:cs typeface="B Traffic" pitchFamily="2" charset="-78"/>
            </a:endParaRPr>
          </a:p>
        </p:txBody>
      </p:sp>
      <p:sp>
        <p:nvSpPr>
          <p:cNvPr id="14" name="Rounded Rectangle 13"/>
          <p:cNvSpPr/>
          <p:nvPr/>
        </p:nvSpPr>
        <p:spPr>
          <a:xfrm>
            <a:off x="642910" y="5143512"/>
            <a:ext cx="4857784" cy="1285884"/>
          </a:xfrm>
          <a:prstGeom prst="roundRect">
            <a:avLst>
              <a:gd name="adj" fmla="val 8798"/>
            </a:avLst>
          </a:prstGeom>
          <a:solidFill>
            <a:srgbClr val="8EB149"/>
          </a:solidFill>
        </p:spPr>
        <p:style>
          <a:lnRef idx="3">
            <a:schemeClr val="lt1"/>
          </a:lnRef>
          <a:fillRef idx="1">
            <a:schemeClr val="accent4"/>
          </a:fillRef>
          <a:effectRef idx="1">
            <a:schemeClr val="accent4"/>
          </a:effectRef>
          <a:fontRef idx="minor">
            <a:schemeClr val="lt1"/>
          </a:fontRef>
        </p:style>
        <p:txBody>
          <a:bodyPr rtlCol="0" anchor="ctr"/>
          <a:lstStyle/>
          <a:p>
            <a:pPr algn="ctr" rtl="1"/>
            <a:r>
              <a:rPr lang="fa-IR" sz="2400" dirty="0" smtClean="0">
                <a:solidFill>
                  <a:schemeClr val="tx1"/>
                </a:solidFill>
                <a:cs typeface="B Traffic" pitchFamily="2" charset="-78"/>
              </a:rPr>
              <a:t>مسمومیت و شهادت امام در سال 148 هجری به دستور منصور</a:t>
            </a:r>
            <a:endParaRPr lang="en-US" sz="2400" dirty="0">
              <a:solidFill>
                <a:schemeClr val="tx1"/>
              </a:solidFill>
              <a:cs typeface="B Traffic" pitchFamily="2" charset="-78"/>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1"/>
            <a:ext cx="1215412" cy="1304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8" presetClass="emph" presetSubtype="0" fill="hold" nodeType="withEffect">
                                  <p:stCondLst>
                                    <p:cond delay="0"/>
                                  </p:stCondLst>
                                  <p:childTnLst>
                                    <p:animRot by="21600000">
                                      <p:cBhvr>
                                        <p:cTn id="12" dur="2000" fill="hold"/>
                                        <p:tgtEl>
                                          <p:spTgt spid="2"/>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 calcmode="lin" valueType="num">
                                      <p:cBhvr>
                                        <p:cTn id="48" dur="500" fill="hold"/>
                                        <p:tgtEl>
                                          <p:spTgt spid="6"/>
                                        </p:tgtEl>
                                        <p:attrNameLst>
                                          <p:attrName>style.rotation</p:attrName>
                                        </p:attrNameLst>
                                      </p:cBhvr>
                                      <p:tavLst>
                                        <p:tav tm="0">
                                          <p:val>
                                            <p:fltVal val="360"/>
                                          </p:val>
                                        </p:tav>
                                        <p:tav tm="100000">
                                          <p:val>
                                            <p:fltVal val="0"/>
                                          </p:val>
                                        </p:tav>
                                      </p:tavLst>
                                    </p:anim>
                                    <p:animEffect transition="in" filter="fade">
                                      <p:cBhvr>
                                        <p:cTn id="49" dur="500"/>
                                        <p:tgtEl>
                                          <p:spTgt spid="6"/>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 calcmode="lin" valueType="num">
                                      <p:cBhvr>
                                        <p:cTn id="54" dur="500" fill="hold"/>
                                        <p:tgtEl>
                                          <p:spTgt spid="7"/>
                                        </p:tgtEl>
                                        <p:attrNameLst>
                                          <p:attrName>style.rotation</p:attrName>
                                        </p:attrNameLst>
                                      </p:cBhvr>
                                      <p:tavLst>
                                        <p:tav tm="0">
                                          <p:val>
                                            <p:fltVal val="360"/>
                                          </p:val>
                                        </p:tav>
                                        <p:tav tm="100000">
                                          <p:val>
                                            <p:fltVal val="0"/>
                                          </p:val>
                                        </p:tav>
                                      </p:tavLst>
                                    </p:anim>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ghiyasvand\Desktop\png\يبفurl.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396039" y="1066800"/>
            <a:ext cx="2321635" cy="2306124"/>
          </a:xfrm>
          <a:prstGeom prst="rect">
            <a:avLst/>
          </a:prstGeom>
          <a:noFill/>
        </p:spPr>
      </p:pic>
      <p:pic>
        <p:nvPicPr>
          <p:cNvPr id="12" name="Picture 2" descr="C:\Users\ghiyasvand\Desktop\png\يبفurl.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427104" y="3677724"/>
            <a:ext cx="2321635" cy="2306124"/>
          </a:xfrm>
          <a:prstGeom prst="rect">
            <a:avLst/>
          </a:prstGeom>
          <a:noFill/>
        </p:spPr>
      </p:pic>
      <p:sp>
        <p:nvSpPr>
          <p:cNvPr id="13" name="Rounded Rectangle 12"/>
          <p:cNvSpPr/>
          <p:nvPr/>
        </p:nvSpPr>
        <p:spPr>
          <a:xfrm>
            <a:off x="6072198" y="2210858"/>
            <a:ext cx="2909903" cy="2572826"/>
          </a:xfrm>
          <a:prstGeom prst="roundRect">
            <a:avLst/>
          </a:prstGeom>
          <a:solidFill>
            <a:srgbClr val="C898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4" name="Rectangle 13"/>
          <p:cNvSpPr/>
          <p:nvPr/>
        </p:nvSpPr>
        <p:spPr>
          <a:xfrm>
            <a:off x="6072198" y="2901261"/>
            <a:ext cx="2894319" cy="954107"/>
          </a:xfrm>
          <a:prstGeom prst="rect">
            <a:avLst/>
          </a:prstGeom>
        </p:spPr>
        <p:txBody>
          <a:bodyPr wrap="square">
            <a:spAutoFit/>
          </a:bodyPr>
          <a:lstStyle/>
          <a:p>
            <a:pPr algn="ctr" rtl="1"/>
            <a:r>
              <a:rPr lang="fa-IR" sz="2800" dirty="0" smtClean="0">
                <a:solidFill>
                  <a:srgbClr val="002060"/>
                </a:solidFill>
                <a:cs typeface="B Homa" pitchFamily="2" charset="-78"/>
              </a:rPr>
              <a:t>گروههای شیعیان پس از شهادت امام</a:t>
            </a:r>
            <a:r>
              <a:rPr lang="fa-IR" sz="2000" dirty="0" smtClean="0">
                <a:solidFill>
                  <a:srgbClr val="002060"/>
                </a:solidFill>
                <a:cs typeface="B Homa" pitchFamily="2" charset="-78"/>
              </a:rPr>
              <a:t>(ع)</a:t>
            </a:r>
            <a:endParaRPr lang="en-US" dirty="0">
              <a:solidFill>
                <a:srgbClr val="002060"/>
              </a:solidFill>
              <a:cs typeface="B Homa" pitchFamily="2" charset="-78"/>
            </a:endParaRPr>
          </a:p>
        </p:txBody>
      </p:sp>
      <p:grpSp>
        <p:nvGrpSpPr>
          <p:cNvPr id="15" name="Group 14"/>
          <p:cNvGrpSpPr/>
          <p:nvPr/>
        </p:nvGrpSpPr>
        <p:grpSpPr>
          <a:xfrm>
            <a:off x="214282" y="500042"/>
            <a:ext cx="5715040" cy="834373"/>
            <a:chOff x="170815" y="906"/>
            <a:chExt cx="2751380" cy="834373"/>
          </a:xfrm>
          <a:solidFill>
            <a:schemeClr val="accent6">
              <a:lumMod val="20000"/>
              <a:lumOff val="80000"/>
            </a:schemeClr>
          </a:solidFill>
          <a:effectLst>
            <a:reflection blurRad="6350" stA="50000" endA="300" endPos="90000" dir="5400000" sy="-100000" algn="bl" rotWithShape="0"/>
          </a:effectLst>
        </p:grpSpPr>
        <p:sp>
          <p:nvSpPr>
            <p:cNvPr id="16" name="Rounded Rectangle 15"/>
            <p:cNvSpPr/>
            <p:nvPr/>
          </p:nvSpPr>
          <p:spPr>
            <a:xfrm>
              <a:off x="170815" y="906"/>
              <a:ext cx="2751380" cy="834373"/>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7" name="Rounded Rectangle 4"/>
            <p:cNvSpPr/>
            <p:nvPr/>
          </p:nvSpPr>
          <p:spPr>
            <a:xfrm>
              <a:off x="195253" y="25344"/>
              <a:ext cx="2702504" cy="7854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4605" tIns="14605" rIns="14605" bIns="14605" numCol="1" spcCol="1270" anchor="ctr" anchorCtr="0">
              <a:noAutofit/>
            </a:bodyPr>
            <a:lstStyle/>
            <a:p>
              <a:pPr algn="ctr" rtl="1"/>
              <a:r>
                <a:rPr lang="fa-IR" sz="2400" dirty="0" smtClean="0">
                  <a:solidFill>
                    <a:schemeClr val="bg1"/>
                  </a:solidFill>
                  <a:cs typeface="B Traffic" pitchFamily="2" charset="-78"/>
                </a:rPr>
                <a:t>1 - پیروان موسی بن جعفر</a:t>
              </a:r>
              <a:r>
                <a:rPr lang="fa-IR" sz="1400" dirty="0" smtClean="0">
                  <a:solidFill>
                    <a:schemeClr val="bg1"/>
                  </a:solidFill>
                  <a:cs typeface="B Traffic" pitchFamily="2" charset="-78"/>
                </a:rPr>
                <a:t>(ع)</a:t>
              </a:r>
              <a:endParaRPr lang="en-US" sz="2400" dirty="0">
                <a:solidFill>
                  <a:schemeClr val="bg1"/>
                </a:solidFill>
                <a:cs typeface="B Traffic" pitchFamily="2" charset="-78"/>
              </a:endParaRPr>
            </a:p>
          </p:txBody>
        </p:sp>
      </p:grpSp>
      <p:grpSp>
        <p:nvGrpSpPr>
          <p:cNvPr id="18" name="Group 17"/>
          <p:cNvGrpSpPr/>
          <p:nvPr/>
        </p:nvGrpSpPr>
        <p:grpSpPr>
          <a:xfrm>
            <a:off x="207166" y="1286746"/>
            <a:ext cx="5723464" cy="1142122"/>
            <a:chOff x="2149" y="389389"/>
            <a:chExt cx="2933808" cy="889696"/>
          </a:xfrm>
          <a:solidFill>
            <a:schemeClr val="accent6">
              <a:lumMod val="40000"/>
              <a:lumOff val="60000"/>
            </a:schemeClr>
          </a:solidFill>
          <a:effectLst>
            <a:reflection blurRad="6350" stA="50000" endA="300" endPos="90000" dir="5400000" sy="-100000" algn="bl" rotWithShape="0"/>
          </a:effectLst>
        </p:grpSpPr>
        <p:sp>
          <p:nvSpPr>
            <p:cNvPr id="19" name="Rounded Rectangle 18"/>
            <p:cNvSpPr/>
            <p:nvPr/>
          </p:nvSpPr>
          <p:spPr>
            <a:xfrm>
              <a:off x="2149" y="389389"/>
              <a:ext cx="2933808" cy="889696"/>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ounded Rectangle 4"/>
            <p:cNvSpPr/>
            <p:nvPr/>
          </p:nvSpPr>
          <p:spPr>
            <a:xfrm>
              <a:off x="28207" y="415447"/>
              <a:ext cx="2881692" cy="837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800" dirty="0" smtClean="0">
                  <a:solidFill>
                    <a:schemeClr val="tx2">
                      <a:lumMod val="60000"/>
                      <a:lumOff val="40000"/>
                    </a:schemeClr>
                  </a:solidFill>
                  <a:cs typeface="B Traffic" pitchFamily="2" charset="-78"/>
                </a:rPr>
                <a:t>2- </a:t>
              </a:r>
              <a:r>
                <a:rPr lang="fa-IR" sz="2400" b="1" dirty="0" smtClean="0">
                  <a:solidFill>
                    <a:schemeClr val="tx2">
                      <a:lumMod val="60000"/>
                      <a:lumOff val="40000"/>
                    </a:schemeClr>
                  </a:solidFill>
                  <a:cs typeface="B Traffic" pitchFamily="2" charset="-78"/>
                </a:rPr>
                <a:t>شیعیان فطحیه: </a:t>
              </a:r>
              <a:r>
                <a:rPr lang="fa-IR" sz="2400" dirty="0" smtClean="0">
                  <a:solidFill>
                    <a:schemeClr val="tx1"/>
                  </a:solidFill>
                  <a:cs typeface="B Traffic" pitchFamily="2" charset="-78"/>
                </a:rPr>
                <a:t>پیروان امامت عبدالله بن جعفر</a:t>
              </a:r>
              <a:endParaRPr lang="en-US" sz="2400" dirty="0" smtClean="0">
                <a:solidFill>
                  <a:schemeClr val="tx1"/>
                </a:solidFill>
                <a:cs typeface="B Traffic" pitchFamily="2" charset="-78"/>
              </a:endParaRPr>
            </a:p>
          </p:txBody>
        </p:sp>
      </p:grpSp>
      <p:grpSp>
        <p:nvGrpSpPr>
          <p:cNvPr id="21" name="Group 20"/>
          <p:cNvGrpSpPr/>
          <p:nvPr/>
        </p:nvGrpSpPr>
        <p:grpSpPr>
          <a:xfrm>
            <a:off x="207166" y="2249676"/>
            <a:ext cx="5723464" cy="1107886"/>
            <a:chOff x="2149" y="900964"/>
            <a:chExt cx="2933808" cy="889696"/>
          </a:xfrm>
          <a:effectLst>
            <a:reflection blurRad="6350" stA="50000" endA="300" endPos="90000" dir="5400000" sy="-100000" algn="bl" rotWithShape="0"/>
          </a:effectLst>
        </p:grpSpPr>
        <p:sp>
          <p:nvSpPr>
            <p:cNvPr id="22" name="Rounded Rectangle 21"/>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3" name="Rounded Rectangle 4"/>
            <p:cNvSpPr/>
            <p:nvPr/>
          </p:nvSpPr>
          <p:spPr>
            <a:xfrm>
              <a:off x="28207" y="927022"/>
              <a:ext cx="2881692" cy="837580"/>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400" b="1" dirty="0" smtClean="0">
                  <a:solidFill>
                    <a:srgbClr val="0070C0"/>
                  </a:solidFill>
                  <a:cs typeface="B Traffic" pitchFamily="2" charset="-78"/>
                </a:rPr>
                <a:t>3 - شیعیان اسماعیلی ویژه: </a:t>
              </a:r>
              <a:r>
                <a:rPr lang="fa-IR" sz="2400" dirty="0" smtClean="0">
                  <a:solidFill>
                    <a:schemeClr val="tx1"/>
                  </a:solidFill>
                  <a:cs typeface="B Traffic" pitchFamily="2" charset="-78"/>
                </a:rPr>
                <a:t>پیروان اسماعیل پسر امام صادق</a:t>
              </a:r>
              <a:r>
                <a:rPr lang="fa-IR" sz="1600" dirty="0" smtClean="0">
                  <a:solidFill>
                    <a:schemeClr val="tx1"/>
                  </a:solidFill>
                  <a:cs typeface="B Traffic" pitchFamily="2" charset="-78"/>
                </a:rPr>
                <a:t>(ع)</a:t>
              </a:r>
              <a:endParaRPr lang="en-US" sz="2400" dirty="0" smtClean="0">
                <a:solidFill>
                  <a:schemeClr val="tx1"/>
                </a:solidFill>
                <a:cs typeface="B Traffic" pitchFamily="2" charset="-78"/>
              </a:endParaRPr>
            </a:p>
          </p:txBody>
        </p:sp>
      </p:grpSp>
      <p:grpSp>
        <p:nvGrpSpPr>
          <p:cNvPr id="24" name="Group 23"/>
          <p:cNvGrpSpPr/>
          <p:nvPr/>
        </p:nvGrpSpPr>
        <p:grpSpPr>
          <a:xfrm>
            <a:off x="214282" y="3214686"/>
            <a:ext cx="5715040" cy="1071570"/>
            <a:chOff x="2149" y="1412539"/>
            <a:chExt cx="2933808" cy="889696"/>
          </a:xfrm>
          <a:effectLst>
            <a:reflection blurRad="6350" stA="50000" endA="300" endPos="90000" dir="5400000" sy="-100000" algn="bl" rotWithShape="0"/>
          </a:effectLst>
        </p:grpSpPr>
        <p:sp>
          <p:nvSpPr>
            <p:cNvPr id="25" name="Rounded Rectangle 24"/>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Rounded Rectangle 4"/>
            <p:cNvSpPr/>
            <p:nvPr/>
          </p:nvSpPr>
          <p:spPr>
            <a:xfrm>
              <a:off x="28207" y="1438597"/>
              <a:ext cx="2881692" cy="837580"/>
            </a:xfrm>
            <a:prstGeom prst="rect">
              <a:avLst/>
            </a:prstGeom>
            <a:solidFill>
              <a:srgbClr val="F79B4F"/>
            </a:solid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800" dirty="0" smtClean="0">
                  <a:solidFill>
                    <a:schemeClr val="tx2">
                      <a:lumMod val="75000"/>
                    </a:schemeClr>
                  </a:solidFill>
                  <a:cs typeface="B Traffic" pitchFamily="2" charset="-78"/>
                </a:rPr>
                <a:t>4 - مبارکیه: </a:t>
              </a:r>
              <a:r>
                <a:rPr lang="fa-IR" sz="2400" dirty="0" smtClean="0">
                  <a:solidFill>
                    <a:schemeClr val="tx1"/>
                  </a:solidFill>
                  <a:cs typeface="B Traffic" pitchFamily="2" charset="-78"/>
                </a:rPr>
                <a:t>پیروان محمد بن اسماعیل نوه‌ی امام</a:t>
              </a:r>
            </a:p>
            <a:p>
              <a:pPr algn="ctr" rtl="1"/>
              <a:r>
                <a:rPr lang="fa-IR" sz="2400" dirty="0" smtClean="0">
                  <a:solidFill>
                    <a:schemeClr val="tx1"/>
                  </a:solidFill>
                  <a:cs typeface="B Traffic" pitchFamily="2" charset="-78"/>
                </a:rPr>
                <a:t>صادق</a:t>
              </a:r>
              <a:r>
                <a:rPr lang="fa-IR" sz="1400" dirty="0" smtClean="0">
                  <a:solidFill>
                    <a:schemeClr val="tx1"/>
                  </a:solidFill>
                  <a:cs typeface="B Traffic" pitchFamily="2" charset="-78"/>
                </a:rPr>
                <a:t>(ع)</a:t>
              </a:r>
              <a:endParaRPr lang="en-US" sz="2400" dirty="0" smtClean="0">
                <a:solidFill>
                  <a:schemeClr val="tx1"/>
                </a:solidFill>
                <a:cs typeface="B Traffic" pitchFamily="2" charset="-78"/>
              </a:endParaRPr>
            </a:p>
          </p:txBody>
        </p:sp>
      </p:grpSp>
      <p:grpSp>
        <p:nvGrpSpPr>
          <p:cNvPr id="27" name="Group 26"/>
          <p:cNvGrpSpPr/>
          <p:nvPr/>
        </p:nvGrpSpPr>
        <p:grpSpPr>
          <a:xfrm>
            <a:off x="189076" y="4129996"/>
            <a:ext cx="5723464" cy="889696"/>
            <a:chOff x="2149" y="900964"/>
            <a:chExt cx="2933808" cy="889696"/>
          </a:xfrm>
          <a:solidFill>
            <a:srgbClr val="F5750B"/>
          </a:solidFill>
          <a:effectLst>
            <a:reflection blurRad="6350" stA="50000" endA="300" endPos="90000" dir="5400000" sy="-100000" algn="bl" rotWithShape="0"/>
          </a:effectLst>
        </p:grpSpPr>
        <p:sp>
          <p:nvSpPr>
            <p:cNvPr id="28" name="Rounded Rectangle 27"/>
            <p:cNvSpPr/>
            <p:nvPr/>
          </p:nvSpPr>
          <p:spPr>
            <a:xfrm>
              <a:off x="2149" y="900964"/>
              <a:ext cx="2933808" cy="889696"/>
            </a:xfrm>
            <a:prstGeom prst="roundRect">
              <a:avLst>
                <a:gd name="adj" fmla="val 10000"/>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ounded Rectangle 4"/>
            <p:cNvSpPr/>
            <p:nvPr/>
          </p:nvSpPr>
          <p:spPr>
            <a:xfrm>
              <a:off x="28207" y="927022"/>
              <a:ext cx="2881692" cy="8375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r>
                <a:rPr lang="fa-IR" sz="2800" dirty="0" smtClean="0">
                  <a:solidFill>
                    <a:schemeClr val="accent1">
                      <a:lumMod val="50000"/>
                    </a:schemeClr>
                  </a:solidFill>
                  <a:cs typeface="B Traffic" pitchFamily="2" charset="-78"/>
                </a:rPr>
                <a:t>5- سمیطیه: </a:t>
              </a:r>
              <a:r>
                <a:rPr lang="fa-IR" sz="2400" dirty="0" smtClean="0">
                  <a:solidFill>
                    <a:schemeClr val="tx1"/>
                  </a:solidFill>
                  <a:cs typeface="B Traffic" pitchFamily="2" charset="-78"/>
                </a:rPr>
                <a:t>پیروان محمد پسر امام صادق</a:t>
              </a:r>
              <a:r>
                <a:rPr lang="fa-IR" sz="1400" dirty="0" smtClean="0">
                  <a:solidFill>
                    <a:schemeClr val="tx1"/>
                  </a:solidFill>
                  <a:cs typeface="B Traffic" pitchFamily="2" charset="-78"/>
                </a:rPr>
                <a:t>(ع)</a:t>
              </a:r>
              <a:endParaRPr lang="en-US" sz="2400" dirty="0" smtClean="0">
                <a:solidFill>
                  <a:schemeClr val="tx1"/>
                </a:solidFill>
                <a:cs typeface="B Traffic" pitchFamily="2" charset="-78"/>
              </a:endParaRPr>
            </a:p>
          </p:txBody>
        </p:sp>
      </p:grpSp>
      <p:grpSp>
        <p:nvGrpSpPr>
          <p:cNvPr id="30" name="Group 29"/>
          <p:cNvGrpSpPr/>
          <p:nvPr/>
        </p:nvGrpSpPr>
        <p:grpSpPr>
          <a:xfrm>
            <a:off x="196192" y="4968196"/>
            <a:ext cx="5715040" cy="1175448"/>
            <a:chOff x="2149" y="1412539"/>
            <a:chExt cx="2933808" cy="889696"/>
          </a:xfrm>
          <a:effectLst>
            <a:reflection blurRad="6350" stA="50000" endA="300" endPos="90000" dir="5400000" sy="-100000" algn="bl" rotWithShape="0"/>
          </a:effectLst>
        </p:grpSpPr>
        <p:sp>
          <p:nvSpPr>
            <p:cNvPr id="31" name="Rounded Rectangle 30"/>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ounded Rectangle 4"/>
            <p:cNvSpPr/>
            <p:nvPr/>
          </p:nvSpPr>
          <p:spPr>
            <a:xfrm>
              <a:off x="28207" y="1438597"/>
              <a:ext cx="2881692" cy="837580"/>
            </a:xfrm>
            <a:prstGeom prst="rect">
              <a:avLst/>
            </a:prstGeom>
            <a:solidFill>
              <a:srgbClr val="B85808"/>
            </a:solid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r>
                <a:rPr lang="fa-IR" sz="2800" dirty="0" smtClean="0">
                  <a:solidFill>
                    <a:schemeClr val="bg1"/>
                  </a:solidFill>
                  <a:cs typeface="B Traffic" pitchFamily="2" charset="-78"/>
                </a:rPr>
                <a:t>6 - ناووسیه: </a:t>
              </a:r>
              <a:r>
                <a:rPr lang="fa-IR" sz="2400" dirty="0" smtClean="0">
                  <a:solidFill>
                    <a:schemeClr val="bg1"/>
                  </a:solidFill>
                  <a:cs typeface="B Traffic" pitchFamily="2" charset="-78"/>
                </a:rPr>
                <a:t>اعتقاد به زنده بودن امام صادق</a:t>
              </a:r>
              <a:r>
                <a:rPr lang="fa-IR" sz="1400" dirty="0" smtClean="0">
                  <a:solidFill>
                    <a:schemeClr val="bg1"/>
                  </a:solidFill>
                  <a:cs typeface="B Traffic" pitchFamily="2" charset="-78"/>
                </a:rPr>
                <a:t>(ع)</a:t>
              </a:r>
              <a:r>
                <a:rPr lang="fa-IR" sz="2400" dirty="0" smtClean="0">
                  <a:solidFill>
                    <a:schemeClr val="bg1"/>
                  </a:solidFill>
                  <a:cs typeface="B Traffic" pitchFamily="2" charset="-78"/>
                </a:rPr>
                <a:t> و اینکه ایشان مهدی قائم هستند.</a:t>
              </a:r>
              <a:endParaRPr lang="en-US" sz="2400" dirty="0" smtClean="0">
                <a:solidFill>
                  <a:schemeClr val="bg1"/>
                </a:solidFill>
                <a:cs typeface="B Traffic"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2"/>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3"/>
          <p:cNvSpPr txBox="1"/>
          <p:nvPr/>
        </p:nvSpPr>
        <p:spPr>
          <a:xfrm>
            <a:off x="762000" y="6172200"/>
            <a:ext cx="23622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sz="2000" b="1" dirty="0" smtClean="0">
                <a:cs typeface="B Nazanin" panose="00000400000000000000" pitchFamily="2" charset="-78"/>
              </a:rPr>
              <a:t>تلگرام: 09398277481</a:t>
            </a:r>
            <a:endParaRPr lang="en-US" sz="2000" b="1"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71736" y="404664"/>
            <a:ext cx="534816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kumimoji="0" lang="fa-IR" sz="2800" b="0" i="0" u="none" strike="noStrike" cap="none" normalizeH="0" baseline="0" dirty="0" smtClean="0">
                <a:ln>
                  <a:noFill/>
                </a:ln>
                <a:solidFill>
                  <a:srgbClr val="FFFF00"/>
                </a:solidFill>
                <a:effectLst/>
                <a:latin typeface="B Nazanin"/>
                <a:ea typeface="Calibri" pitchFamily="34" charset="0"/>
                <a:cs typeface="B Homa" pitchFamily="2" charset="-78"/>
              </a:rPr>
              <a:t>مناقب امام محمدباقر</a:t>
            </a:r>
            <a:r>
              <a:rPr kumimoji="0" lang="fa-IR" sz="1400" b="0" i="0" u="none" strike="noStrike" cap="none" normalizeH="0" baseline="0" dirty="0" smtClean="0">
                <a:ln>
                  <a:noFill/>
                </a:ln>
                <a:solidFill>
                  <a:srgbClr val="FFFF00"/>
                </a:solidFill>
                <a:effectLst/>
                <a:latin typeface="B Nazanin"/>
                <a:ea typeface="Calibri" pitchFamily="34" charset="0"/>
                <a:cs typeface="B Homa" pitchFamily="2" charset="-78"/>
              </a:rPr>
              <a:t>(ع)</a:t>
            </a:r>
            <a:endParaRPr kumimoji="0" lang="fa-IR" sz="1400" b="0" i="0" u="none" strike="noStrike" cap="none" normalizeH="0" baseline="0" dirty="0" smtClean="0">
              <a:ln>
                <a:noFill/>
              </a:ln>
              <a:solidFill>
                <a:srgbClr val="FFFF00"/>
              </a:solidFill>
              <a:effectLst/>
              <a:latin typeface="Arial" pitchFamily="34" charset="0"/>
              <a:cs typeface="B Homa" pitchFamily="2" charset="-78"/>
            </a:endParaRPr>
          </a:p>
        </p:txBody>
      </p:sp>
      <p:pic>
        <p:nvPicPr>
          <p:cNvPr id="10" name="Picture 2" descr="C:\Users\satari\Desktop\انديشه 1 عكسها\png\bote1.png"/>
          <p:cNvPicPr>
            <a:picLocks noChangeAspect="1" noChangeArrowheads="1"/>
          </p:cNvPicPr>
          <p:nvPr/>
        </p:nvPicPr>
        <p:blipFill>
          <a:blip r:embed="rId2" cstate="print"/>
          <a:srcRect/>
          <a:stretch>
            <a:fillRect/>
          </a:stretch>
        </p:blipFill>
        <p:spPr bwMode="auto">
          <a:xfrm>
            <a:off x="2285984" y="305175"/>
            <a:ext cx="746312" cy="1123561"/>
          </a:xfrm>
          <a:prstGeom prst="rect">
            <a:avLst/>
          </a:prstGeom>
          <a:noFill/>
        </p:spPr>
      </p:pic>
      <p:pic>
        <p:nvPicPr>
          <p:cNvPr id="11" name="Picture 2" descr="C:\Users\satari\Desktop\انديشه 1 عكسها\png\bote1.png"/>
          <p:cNvPicPr>
            <a:picLocks noChangeAspect="1" noChangeArrowheads="1"/>
          </p:cNvPicPr>
          <p:nvPr/>
        </p:nvPicPr>
        <p:blipFill>
          <a:blip r:embed="rId3" cstate="print"/>
          <a:srcRect/>
          <a:stretch>
            <a:fillRect/>
          </a:stretch>
        </p:blipFill>
        <p:spPr bwMode="auto">
          <a:xfrm rot="10800000">
            <a:off x="7491130" y="260648"/>
            <a:ext cx="753277" cy="1168088"/>
          </a:xfrm>
          <a:prstGeom prst="rect">
            <a:avLst/>
          </a:prstGeom>
          <a:noFill/>
        </p:spPr>
      </p:pic>
      <p:grpSp>
        <p:nvGrpSpPr>
          <p:cNvPr id="7" name="Group 6"/>
          <p:cNvGrpSpPr/>
          <p:nvPr/>
        </p:nvGrpSpPr>
        <p:grpSpPr>
          <a:xfrm>
            <a:off x="214282" y="1500174"/>
            <a:ext cx="8679685" cy="918279"/>
            <a:chOff x="0" y="0"/>
            <a:chExt cx="8215370" cy="1327055"/>
          </a:xfrm>
          <a:solidFill>
            <a:schemeClr val="accent3">
              <a:lumMod val="20000"/>
              <a:lumOff val="80000"/>
            </a:schemeClr>
          </a:solidFill>
        </p:grpSpPr>
        <p:sp>
          <p:nvSpPr>
            <p:cNvPr id="9" name="Rounded Rectangle 8"/>
            <p:cNvSpPr/>
            <p:nvPr/>
          </p:nvSpPr>
          <p:spPr>
            <a:xfrm>
              <a:off x="0" y="0"/>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775779" y="0"/>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kumimoji="0" lang="fa-IR" sz="2400" b="0" i="0" u="none" strike="noStrike" kern="1200" cap="none" normalizeH="0" baseline="0" dirty="0" smtClean="0">
                  <a:ln>
                    <a:noFill/>
                  </a:ln>
                  <a:solidFill>
                    <a:srgbClr val="7030A0"/>
                  </a:solidFill>
                  <a:effectLst/>
                  <a:latin typeface="B Nazanin"/>
                  <a:ea typeface="Calibri" pitchFamily="34" charset="0"/>
                  <a:cs typeface="B Traffic" pitchFamily="2" charset="-78"/>
                </a:rPr>
                <a:t>بازماندگان صحابه و بزرگان تابعین و رؤسای فقها، علوم و احکام دینی را از آن بزرگوار فرا می‌گرفتند.</a:t>
              </a:r>
              <a:endParaRPr lang="en-US" sz="2400" kern="1200" dirty="0">
                <a:solidFill>
                  <a:srgbClr val="7030A0"/>
                </a:solidFill>
              </a:endParaRPr>
            </a:p>
          </p:txBody>
        </p:sp>
      </p:grpSp>
      <p:sp>
        <p:nvSpPr>
          <p:cNvPr id="13" name="Rounded Rectangle 12"/>
          <p:cNvSpPr/>
          <p:nvPr/>
        </p:nvSpPr>
        <p:spPr>
          <a:xfrm>
            <a:off x="346987" y="1643050"/>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214282" y="2337579"/>
            <a:ext cx="8679685" cy="918279"/>
            <a:chOff x="0" y="1459761"/>
            <a:chExt cx="8215370" cy="1327055"/>
          </a:xfrm>
          <a:solidFill>
            <a:schemeClr val="accent3">
              <a:lumMod val="40000"/>
              <a:lumOff val="60000"/>
            </a:schemeClr>
          </a:solidFill>
        </p:grpSpPr>
        <p:sp>
          <p:nvSpPr>
            <p:cNvPr id="15" name="Rounded Rectangle 14"/>
            <p:cNvSpPr/>
            <p:nvPr/>
          </p:nvSpPr>
          <p:spPr>
            <a:xfrm>
              <a:off x="0" y="1459761"/>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7"/>
            <p:cNvSpPr/>
            <p:nvPr/>
          </p:nvSpPr>
          <p:spPr>
            <a:xfrm>
              <a:off x="1775779" y="1459761"/>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kumimoji="0" lang="fa-IR" sz="2400" b="0" i="0" u="none" strike="noStrike" kern="1200" cap="none" normalizeH="0" baseline="0" dirty="0" smtClean="0">
                  <a:ln>
                    <a:noFill/>
                  </a:ln>
                  <a:solidFill>
                    <a:srgbClr val="FF0000"/>
                  </a:solidFill>
                  <a:effectLst/>
                  <a:latin typeface="B Nazanin"/>
                  <a:ea typeface="Calibri" pitchFamily="34" charset="0"/>
                  <a:cs typeface="B Traffic" pitchFamily="2" charset="-78"/>
                </a:rPr>
                <a:t>ایشان شکافنده‌ی علوم انبیاء یعن</a:t>
              </a:r>
              <a:r>
                <a:rPr lang="fa-IR" sz="2400" dirty="0" smtClean="0">
                  <a:solidFill>
                    <a:srgbClr val="FF0000"/>
                  </a:solidFill>
                  <a:latin typeface="B Nazanin"/>
                  <a:ea typeface="Calibri" pitchFamily="34" charset="0"/>
                  <a:cs typeface="B Traffic" pitchFamily="2" charset="-78"/>
                </a:rPr>
                <a:t>ی</a:t>
              </a:r>
              <a:r>
                <a:rPr kumimoji="0" lang="fa-IR" sz="2400" b="0" i="0" u="none" strike="noStrike" kern="1200" cap="none" normalizeH="0" baseline="0" dirty="0" smtClean="0">
                  <a:ln>
                    <a:noFill/>
                  </a:ln>
                  <a:solidFill>
                    <a:srgbClr val="FF0000"/>
                  </a:solidFill>
                  <a:effectLst/>
                  <a:latin typeface="B Nazanin"/>
                  <a:ea typeface="Calibri" pitchFamily="34" charset="0"/>
                  <a:cs typeface="B Traffic" pitchFamily="2" charset="-78"/>
                </a:rPr>
                <a:t> باقرالعلوم هستند.</a:t>
              </a:r>
              <a:endParaRPr lang="en-US" sz="2400" kern="1200" dirty="0">
                <a:solidFill>
                  <a:srgbClr val="FF0000"/>
                </a:solidFill>
              </a:endParaRPr>
            </a:p>
          </p:txBody>
        </p:sp>
      </p:grpSp>
      <p:sp>
        <p:nvSpPr>
          <p:cNvPr id="17" name="Rounded Rectangle 16"/>
          <p:cNvSpPr/>
          <p:nvPr/>
        </p:nvSpPr>
        <p:spPr>
          <a:xfrm>
            <a:off x="346987" y="2480455"/>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Group 17"/>
          <p:cNvGrpSpPr/>
          <p:nvPr/>
        </p:nvGrpSpPr>
        <p:grpSpPr>
          <a:xfrm>
            <a:off x="214282" y="2989957"/>
            <a:ext cx="8679685" cy="918279"/>
            <a:chOff x="0" y="2919522"/>
            <a:chExt cx="8215370" cy="1327055"/>
          </a:xfrm>
          <a:solidFill>
            <a:schemeClr val="accent3">
              <a:lumMod val="60000"/>
              <a:lumOff val="40000"/>
            </a:schemeClr>
          </a:solidFill>
        </p:grpSpPr>
        <p:sp>
          <p:nvSpPr>
            <p:cNvPr id="19" name="Rounded Rectangle 18"/>
            <p:cNvSpPr/>
            <p:nvPr/>
          </p:nvSpPr>
          <p:spPr>
            <a:xfrm>
              <a:off x="0" y="2919522"/>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10"/>
            <p:cNvSpPr/>
            <p:nvPr/>
          </p:nvSpPr>
          <p:spPr>
            <a:xfrm>
              <a:off x="1775779" y="2919522"/>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kumimoji="0" lang="fa-IR" sz="2400" b="0" i="0" u="none" strike="noStrike" kern="1200" cap="none" normalizeH="0" baseline="0" dirty="0" smtClean="0">
                  <a:ln>
                    <a:noFill/>
                  </a:ln>
                  <a:solidFill>
                    <a:srgbClr val="000000"/>
                  </a:solidFill>
                  <a:effectLst/>
                  <a:latin typeface="B Nazanin"/>
                  <a:ea typeface="Calibri" pitchFamily="34" charset="0"/>
                  <a:cs typeface="B Traffic" pitchFamily="2" charset="-78"/>
                </a:rPr>
                <a:t>برتری در فضیلت، دانش، زهد و بزرگواری در خاندان خود</a:t>
              </a:r>
              <a:endParaRPr lang="en-US" sz="2400" kern="1200" dirty="0"/>
            </a:p>
          </p:txBody>
        </p:sp>
      </p:grpSp>
      <p:sp>
        <p:nvSpPr>
          <p:cNvPr id="21" name="Rounded Rectangle 20"/>
          <p:cNvSpPr/>
          <p:nvPr/>
        </p:nvSpPr>
        <p:spPr>
          <a:xfrm>
            <a:off x="346987" y="3132833"/>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214282" y="3632899"/>
            <a:ext cx="8679685" cy="918279"/>
            <a:chOff x="0" y="0"/>
            <a:chExt cx="8215370" cy="1327055"/>
          </a:xfrm>
          <a:solidFill>
            <a:schemeClr val="accent3">
              <a:lumMod val="75000"/>
            </a:schemeClr>
          </a:solidFill>
        </p:grpSpPr>
        <p:sp>
          <p:nvSpPr>
            <p:cNvPr id="23" name="Rounded Rectangle 22"/>
            <p:cNvSpPr/>
            <p:nvPr/>
          </p:nvSpPr>
          <p:spPr>
            <a:xfrm>
              <a:off x="0" y="0"/>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1775779" y="0"/>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fa-IR" sz="2300" dirty="0" smtClean="0">
                  <a:solidFill>
                    <a:srgbClr val="FFC000"/>
                  </a:solidFill>
                  <a:latin typeface="B Nazanin"/>
                  <a:ea typeface="Calibri" pitchFamily="34" charset="0"/>
                  <a:cs typeface="B Traffic" pitchFamily="2" charset="-78"/>
                </a:rPr>
                <a:t>لقب باقرالعلوم را رسول خدا در حدیث جابر به ایشان داده بود.</a:t>
              </a:r>
              <a:endParaRPr lang="en-US" sz="2300" kern="1200" dirty="0">
                <a:solidFill>
                  <a:srgbClr val="FFC000"/>
                </a:solidFill>
              </a:endParaRPr>
            </a:p>
          </p:txBody>
        </p:sp>
      </p:grpSp>
      <p:sp>
        <p:nvSpPr>
          <p:cNvPr id="25" name="Rounded Rectangle 24"/>
          <p:cNvSpPr/>
          <p:nvPr/>
        </p:nvSpPr>
        <p:spPr>
          <a:xfrm>
            <a:off x="346987" y="3775775"/>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6" name="Group 25"/>
          <p:cNvGrpSpPr/>
          <p:nvPr/>
        </p:nvGrpSpPr>
        <p:grpSpPr>
          <a:xfrm>
            <a:off x="214282" y="4307577"/>
            <a:ext cx="8679685" cy="918279"/>
            <a:chOff x="0" y="1459761"/>
            <a:chExt cx="8215370" cy="1327055"/>
          </a:xfrm>
          <a:solidFill>
            <a:srgbClr val="5A702E"/>
          </a:solidFill>
        </p:grpSpPr>
        <p:sp>
          <p:nvSpPr>
            <p:cNvPr id="27" name="Rounded Rectangle 26"/>
            <p:cNvSpPr/>
            <p:nvPr/>
          </p:nvSpPr>
          <p:spPr>
            <a:xfrm>
              <a:off x="0" y="1459761"/>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7"/>
            <p:cNvSpPr/>
            <p:nvPr/>
          </p:nvSpPr>
          <p:spPr>
            <a:xfrm>
              <a:off x="1775779" y="1459761"/>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fa-IR" sz="2400" dirty="0" smtClean="0">
                  <a:solidFill>
                    <a:schemeClr val="bg1"/>
                  </a:solidFill>
                  <a:latin typeface="B Nazanin"/>
                  <a:ea typeface="Calibri" pitchFamily="34" charset="0"/>
                  <a:cs typeface="B Traffic" pitchFamily="2" charset="-78"/>
                </a:rPr>
                <a:t>سرآمد روزگار خویش در علوم مختلف</a:t>
              </a:r>
              <a:endParaRPr lang="en-US" sz="2400" kern="1200" dirty="0">
                <a:solidFill>
                  <a:schemeClr val="bg1"/>
                </a:solidFill>
              </a:endParaRPr>
            </a:p>
          </p:txBody>
        </p:sp>
      </p:grpSp>
      <p:sp>
        <p:nvSpPr>
          <p:cNvPr id="29" name="Rounded Rectangle 28"/>
          <p:cNvSpPr/>
          <p:nvPr/>
        </p:nvSpPr>
        <p:spPr>
          <a:xfrm>
            <a:off x="346987" y="4450453"/>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0" name="Group 29"/>
          <p:cNvGrpSpPr/>
          <p:nvPr/>
        </p:nvGrpSpPr>
        <p:grpSpPr>
          <a:xfrm>
            <a:off x="214282" y="4990221"/>
            <a:ext cx="8679685" cy="918279"/>
            <a:chOff x="0" y="2919522"/>
            <a:chExt cx="8215370" cy="1327055"/>
          </a:xfrm>
          <a:solidFill>
            <a:schemeClr val="accent3">
              <a:lumMod val="50000"/>
            </a:schemeClr>
          </a:solidFill>
        </p:grpSpPr>
        <p:sp>
          <p:nvSpPr>
            <p:cNvPr id="31" name="Rounded Rectangle 30"/>
            <p:cNvSpPr/>
            <p:nvPr/>
          </p:nvSpPr>
          <p:spPr>
            <a:xfrm>
              <a:off x="0" y="2919522"/>
              <a:ext cx="8215370" cy="13270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10"/>
            <p:cNvSpPr/>
            <p:nvPr/>
          </p:nvSpPr>
          <p:spPr>
            <a:xfrm>
              <a:off x="1775779" y="2919522"/>
              <a:ext cx="6439590" cy="13270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400" dirty="0" smtClean="0">
                  <a:solidFill>
                    <a:schemeClr val="bg1"/>
                  </a:solidFill>
                  <a:latin typeface="B Nazanin"/>
                  <a:ea typeface="Calibri" pitchFamily="34" charset="0"/>
                  <a:cs typeface="B Traffic" pitchFamily="2" charset="-78"/>
                </a:rPr>
                <a:t>ناقل روایاتی درباره‌ی پیشینیان، انبیاء، سیره و جنگ‌های پیامبر</a:t>
              </a:r>
              <a:endParaRPr lang="en-US" sz="2400" kern="1200" dirty="0">
                <a:solidFill>
                  <a:schemeClr val="bg1"/>
                </a:solidFill>
              </a:endParaRPr>
            </a:p>
          </p:txBody>
        </p:sp>
      </p:grpSp>
      <p:sp>
        <p:nvSpPr>
          <p:cNvPr id="33" name="Rounded Rectangle 32"/>
          <p:cNvSpPr/>
          <p:nvPr/>
        </p:nvSpPr>
        <p:spPr>
          <a:xfrm>
            <a:off x="346987" y="5133097"/>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4" name="Group 33"/>
          <p:cNvGrpSpPr/>
          <p:nvPr/>
        </p:nvGrpSpPr>
        <p:grpSpPr>
          <a:xfrm>
            <a:off x="214282" y="5633163"/>
            <a:ext cx="8679685" cy="918279"/>
            <a:chOff x="0" y="2919522"/>
            <a:chExt cx="8215370" cy="1327055"/>
          </a:xfrm>
        </p:grpSpPr>
        <p:sp>
          <p:nvSpPr>
            <p:cNvPr id="35" name="Rounded Rectangle 34"/>
            <p:cNvSpPr/>
            <p:nvPr/>
          </p:nvSpPr>
          <p:spPr>
            <a:xfrm>
              <a:off x="0" y="2919522"/>
              <a:ext cx="8215370" cy="1327055"/>
            </a:xfrm>
            <a:prstGeom prst="roundRect">
              <a:avLst>
                <a:gd name="adj" fmla="val 10000"/>
              </a:avLst>
            </a:prstGeom>
            <a:solidFill>
              <a:srgbClr val="3947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10"/>
            <p:cNvSpPr/>
            <p:nvPr/>
          </p:nvSpPr>
          <p:spPr>
            <a:xfrm>
              <a:off x="1775779" y="2919522"/>
              <a:ext cx="6439590" cy="1327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fa-IR" sz="2400" dirty="0" smtClean="0">
                  <a:solidFill>
                    <a:schemeClr val="bg1"/>
                  </a:solidFill>
                  <a:latin typeface="B Nazanin"/>
                  <a:ea typeface="Calibri" pitchFamily="34" charset="0"/>
                  <a:cs typeface="B Traffic" pitchFamily="2" charset="-78"/>
                </a:rPr>
                <a:t>مناظره با اهل ادیان و مذاهب گوناگون</a:t>
              </a:r>
              <a:endParaRPr lang="en-US" sz="2400" kern="1200" dirty="0">
                <a:solidFill>
                  <a:schemeClr val="bg1"/>
                </a:solidFill>
              </a:endParaRPr>
            </a:p>
          </p:txBody>
        </p:sp>
      </p:grpSp>
      <p:sp>
        <p:nvSpPr>
          <p:cNvPr id="37" name="Rounded Rectangle 36"/>
          <p:cNvSpPr/>
          <p:nvPr/>
        </p:nvSpPr>
        <p:spPr>
          <a:xfrm>
            <a:off x="346987" y="5776039"/>
            <a:ext cx="1735937" cy="59209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 y="0"/>
            <a:ext cx="1367812" cy="14681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14"/>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fade">
                                      <p:cBhvr>
                                        <p:cTn id="20" dur="1000"/>
                                        <p:tgtEl>
                                          <p:spTgt spid="14"/>
                                        </p:tgtEl>
                                      </p:cBhvr>
                                    </p:animEffect>
                                  </p:childTnLst>
                                </p:cTn>
                              </p:par>
                              <p:par>
                                <p:cTn id="21" presetID="48" presetClass="entr" presetSubtype="0" ac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1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17"/>
                                        </p:tgtEl>
                                        <p:attrNameLst>
                                          <p:attrName>ppt_y</p:attrName>
                                        </p:attrNameLst>
                                      </p:cBhvr>
                                      <p:tavLst>
                                        <p:tav tm="0">
                                          <p:val>
                                            <p:strVal val="#ppt_y"/>
                                          </p:val>
                                        </p:tav>
                                        <p:tav tm="100000">
                                          <p:val>
                                            <p:strVal val="#ppt_y"/>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trips(downLeft)">
                                      <p:cBhvr>
                                        <p:cTn id="41" dur="500"/>
                                        <p:tgtEl>
                                          <p:spTgt spid="22"/>
                                        </p:tgtEl>
                                      </p:cBhvr>
                                    </p:animEffect>
                                  </p:childTnLst>
                                </p:cTn>
                              </p:par>
                              <p:par>
                                <p:cTn id="42" presetID="18" presetClass="entr" presetSubtype="12"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down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Horizontal)">
                                      <p:cBhvr>
                                        <p:cTn id="49" dur="500"/>
                                        <p:tgtEl>
                                          <p:spTgt spid="26"/>
                                        </p:tgtEl>
                                      </p:cBhvr>
                                    </p:animEffect>
                                  </p:childTnLst>
                                </p:cTn>
                              </p:par>
                              <p:par>
                                <p:cTn id="50" presetID="16" presetClass="entr" presetSubtype="2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Horizontal)">
                                      <p:cBhvr>
                                        <p:cTn id="57" dur="500"/>
                                        <p:tgtEl>
                                          <p:spTgt spid="30"/>
                                        </p:tgtEl>
                                      </p:cBhvr>
                                    </p:animEffect>
                                  </p:childTnLst>
                                </p:cTn>
                              </p:par>
                              <p:par>
                                <p:cTn id="58" presetID="16" presetClass="entr" presetSubtype="26"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Horizont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ppt_x</p:attrName>
                                        </p:attrNameLst>
                                      </p:cBhvr>
                                      <p:tavLst>
                                        <p:tav tm="0">
                                          <p:val>
                                            <p:strVal val="#ppt_x-.2"/>
                                          </p:val>
                                        </p:tav>
                                        <p:tav tm="100000">
                                          <p:val>
                                            <p:strVal val="#ppt_x"/>
                                          </p:val>
                                        </p:tav>
                                      </p:tavLst>
                                    </p:anim>
                                    <p:anim calcmode="lin" valueType="num">
                                      <p:cBhvr>
                                        <p:cTn id="66"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34"/>
                                        </p:tgtEl>
                                      </p:cBhvr>
                                    </p:animEffect>
                                  </p:childTnLst>
                                </p:cTn>
                              </p:par>
                              <p:par>
                                <p:cTn id="68" presetID="29"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1000" fill="hold"/>
                                        <p:tgtEl>
                                          <p:spTgt spid="37"/>
                                        </p:tgtEl>
                                        <p:attrNameLst>
                                          <p:attrName>ppt_x</p:attrName>
                                        </p:attrNameLst>
                                      </p:cBhvr>
                                      <p:tavLst>
                                        <p:tav tm="0">
                                          <p:val>
                                            <p:strVal val="#ppt_x-.2"/>
                                          </p:val>
                                        </p:tav>
                                        <p:tav tm="100000">
                                          <p:val>
                                            <p:strVal val="#ppt_x"/>
                                          </p:val>
                                        </p:tav>
                                      </p:tavLst>
                                    </p:anim>
                                    <p:anim calcmode="lin" valueType="num">
                                      <p:cBhvr>
                                        <p:cTn id="71"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72142" y="188640"/>
            <a:ext cx="5557338" cy="70453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ctr" rtl="1" fontAlgn="base">
              <a:spcBef>
                <a:spcPct val="0"/>
              </a:spcBef>
              <a:spcAft>
                <a:spcPct val="0"/>
              </a:spcAft>
            </a:pPr>
            <a:r>
              <a:rPr kumimoji="0" lang="fa-IR" sz="2800" b="0" i="0" u="none" strike="noStrike" cap="none" normalizeH="0" baseline="0" dirty="0" smtClean="0">
                <a:ln>
                  <a:noFill/>
                </a:ln>
                <a:solidFill>
                  <a:srgbClr val="00B050"/>
                </a:solidFill>
                <a:effectLst/>
                <a:latin typeface="Arial" pitchFamily="34" charset="0"/>
                <a:ea typeface="Calibri" pitchFamily="34" charset="0"/>
                <a:cs typeface="B Homa" pitchFamily="2" charset="-78"/>
              </a:rPr>
              <a:t>سیره‌ امام محمدباقر</a:t>
            </a:r>
            <a:r>
              <a:rPr kumimoji="0" lang="fa-IR" sz="1600" b="0" i="0" u="none" strike="noStrike" cap="none" normalizeH="0" baseline="0" dirty="0" smtClean="0">
                <a:ln>
                  <a:noFill/>
                </a:ln>
                <a:solidFill>
                  <a:srgbClr val="00B050"/>
                </a:solidFill>
                <a:effectLst/>
                <a:latin typeface="Arial" pitchFamily="34" charset="0"/>
                <a:ea typeface="Calibri" pitchFamily="34" charset="0"/>
                <a:cs typeface="B Homa" pitchFamily="2" charset="-78"/>
              </a:rPr>
              <a:t>(ع)</a:t>
            </a:r>
            <a:endParaRPr kumimoji="0" lang="fa-IR" sz="1600" b="0" i="0" u="none" strike="noStrike" cap="none" normalizeH="0" baseline="0" dirty="0" smtClean="0">
              <a:ln>
                <a:noFill/>
              </a:ln>
              <a:solidFill>
                <a:srgbClr val="00B050"/>
              </a:solidFill>
              <a:effectLst/>
              <a:latin typeface="Arial" pitchFamily="34" charset="0"/>
              <a:cs typeface="B Homa" pitchFamily="2" charset="-78"/>
            </a:endParaRPr>
          </a:p>
        </p:txBody>
      </p:sp>
      <p:pic>
        <p:nvPicPr>
          <p:cNvPr id="6" name="Picture 4" descr="C:\Users\satari\Desktop\انديشه 1 عكسها\png\bote1.png"/>
          <p:cNvPicPr>
            <a:picLocks noChangeAspect="1" noChangeArrowheads="1"/>
          </p:cNvPicPr>
          <p:nvPr/>
        </p:nvPicPr>
        <p:blipFill>
          <a:blip r:embed="rId2" cstate="print"/>
          <a:srcRect/>
          <a:stretch>
            <a:fillRect/>
          </a:stretch>
        </p:blipFill>
        <p:spPr bwMode="auto">
          <a:xfrm rot="21367652" flipV="1">
            <a:off x="2811919" y="190239"/>
            <a:ext cx="520549" cy="783677"/>
          </a:xfrm>
          <a:prstGeom prst="rect">
            <a:avLst/>
          </a:prstGeom>
          <a:noFill/>
        </p:spPr>
      </p:pic>
      <p:pic>
        <p:nvPicPr>
          <p:cNvPr id="7" name="Picture 4" descr="C:\Users\satari\Desktop\انديشه 1 عكسها\png\bote1.png"/>
          <p:cNvPicPr>
            <a:picLocks noChangeAspect="1" noChangeArrowheads="1"/>
          </p:cNvPicPr>
          <p:nvPr/>
        </p:nvPicPr>
        <p:blipFill>
          <a:blip r:embed="rId2" cstate="print"/>
          <a:srcRect/>
          <a:stretch>
            <a:fillRect/>
          </a:stretch>
        </p:blipFill>
        <p:spPr bwMode="auto">
          <a:xfrm rot="21127063" flipH="1">
            <a:off x="8286454" y="103406"/>
            <a:ext cx="520549" cy="783677"/>
          </a:xfrm>
          <a:prstGeom prst="rect">
            <a:avLst/>
          </a:prstGeom>
          <a:noFill/>
        </p:spPr>
      </p:pic>
      <p:pic>
        <p:nvPicPr>
          <p:cNvPr id="8" name="Picture 2" descr="C:\Users\ghiyasvand\Desktop\png\يبفurl.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2" y="1604861"/>
            <a:ext cx="4753457" cy="4721696"/>
          </a:xfrm>
          <a:prstGeom prst="rect">
            <a:avLst/>
          </a:prstGeom>
          <a:noFill/>
        </p:spPr>
      </p:pic>
      <p:sp>
        <p:nvSpPr>
          <p:cNvPr id="11" name="Rounded Rectangle 10"/>
          <p:cNvSpPr/>
          <p:nvPr/>
        </p:nvSpPr>
        <p:spPr>
          <a:xfrm>
            <a:off x="2032152" y="1407077"/>
            <a:ext cx="6572296" cy="1453386"/>
          </a:xfrm>
          <a:prstGeom prst="round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rtlCol="0" anchor="ctr"/>
          <a:lstStyle/>
          <a:p>
            <a:pPr lvl="0" algn="ctr" rtl="1" fontAlgn="base">
              <a:spcBef>
                <a:spcPct val="0"/>
              </a:spcBef>
              <a:spcAft>
                <a:spcPct val="0"/>
              </a:spcAft>
            </a:pPr>
            <a:r>
              <a:rPr kumimoji="0" lang="fa-IR" sz="2800" b="0" i="0" u="none" strike="noStrike" cap="none" normalizeH="0" baseline="0" dirty="0" smtClean="0">
                <a:ln>
                  <a:noFill/>
                </a:ln>
                <a:solidFill>
                  <a:schemeClr val="accent2">
                    <a:lumMod val="75000"/>
                  </a:schemeClr>
                </a:solidFill>
                <a:effectLst/>
                <a:latin typeface="B Nazanin"/>
                <a:ea typeface="Calibri" pitchFamily="34" charset="0"/>
                <a:cs typeface="B Traffic" pitchFamily="2" charset="-78"/>
              </a:rPr>
              <a:t>راستگوترین مردم در گفتار، خوش‌روترین آنان در برخورد و فداکارترین ایشان در بذل جان</a:t>
            </a:r>
            <a:endParaRPr kumimoji="0" lang="en-US" sz="2800" b="0" i="0" u="none" strike="noStrike" cap="none" normalizeH="0" baseline="0" dirty="0" smtClean="0">
              <a:ln>
                <a:noFill/>
              </a:ln>
              <a:solidFill>
                <a:schemeClr val="accent2">
                  <a:lumMod val="75000"/>
                </a:schemeClr>
              </a:solidFill>
              <a:effectLst/>
              <a:latin typeface="Arial" pitchFamily="34" charset="0"/>
              <a:cs typeface="B Traffic" pitchFamily="2" charset="-78"/>
            </a:endParaRPr>
          </a:p>
        </p:txBody>
      </p:sp>
      <p:sp>
        <p:nvSpPr>
          <p:cNvPr id="12" name="Rounded Rectangle 11"/>
          <p:cNvSpPr/>
          <p:nvPr/>
        </p:nvSpPr>
        <p:spPr>
          <a:xfrm>
            <a:off x="2032152" y="3055731"/>
            <a:ext cx="6572296" cy="853386"/>
          </a:xfrm>
          <a:prstGeom prst="round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rtl="1"/>
            <a:r>
              <a:rPr kumimoji="0" lang="fa-IR" sz="2800" b="0" i="0" u="none" strike="noStrike" cap="none" normalizeH="0" baseline="0" dirty="0" smtClean="0">
                <a:ln>
                  <a:noFill/>
                </a:ln>
                <a:solidFill>
                  <a:schemeClr val="tx1"/>
                </a:solidFill>
                <a:effectLst/>
                <a:latin typeface="B Nazanin"/>
                <a:ea typeface="Calibri" pitchFamily="34" charset="0"/>
                <a:cs typeface="B Traffic" pitchFamily="2" charset="-78"/>
              </a:rPr>
              <a:t>کشاورزی حتی در زیر آفتاب داغ</a:t>
            </a:r>
            <a:endParaRPr lang="en-US" sz="2800" dirty="0" smtClean="0">
              <a:solidFill>
                <a:schemeClr val="tx1"/>
              </a:solidFill>
              <a:cs typeface="B Traffic" pitchFamily="2" charset="-78"/>
            </a:endParaRPr>
          </a:p>
        </p:txBody>
      </p:sp>
      <p:pic>
        <p:nvPicPr>
          <p:cNvPr id="13" name="Picture 2" descr="C:\Users\satari\Desktop\انديشه 1 عكسها\png\bote1.png"/>
          <p:cNvPicPr>
            <a:picLocks noChangeAspect="1" noChangeArrowheads="1"/>
          </p:cNvPicPr>
          <p:nvPr/>
        </p:nvPicPr>
        <p:blipFill>
          <a:blip r:embed="rId4" cstate="print"/>
          <a:srcRect/>
          <a:stretch>
            <a:fillRect/>
          </a:stretch>
        </p:blipFill>
        <p:spPr bwMode="auto">
          <a:xfrm rot="10800000">
            <a:off x="8104382" y="1211552"/>
            <a:ext cx="771436" cy="1092867"/>
          </a:xfrm>
          <a:prstGeom prst="rect">
            <a:avLst/>
          </a:prstGeom>
          <a:noFill/>
        </p:spPr>
      </p:pic>
      <p:sp>
        <p:nvSpPr>
          <p:cNvPr id="15" name="Rounded Rectangle 14"/>
          <p:cNvSpPr/>
          <p:nvPr/>
        </p:nvSpPr>
        <p:spPr>
          <a:xfrm>
            <a:off x="1980062" y="4066519"/>
            <a:ext cx="6629318" cy="1066733"/>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lvl="0" algn="ctr" rtl="1" eaLnBrk="0" fontAlgn="base" hangingPunct="0">
              <a:spcBef>
                <a:spcPct val="0"/>
              </a:spcBef>
              <a:spcAft>
                <a:spcPct val="0"/>
              </a:spcAft>
            </a:pPr>
            <a:r>
              <a:rPr kumimoji="0" lang="fa-IR" sz="2800" b="0" i="0" u="none" strike="noStrike" cap="none" normalizeH="0" baseline="0" dirty="0" smtClean="0">
                <a:ln>
                  <a:noFill/>
                </a:ln>
                <a:solidFill>
                  <a:schemeClr val="bg1"/>
                </a:solidFill>
                <a:effectLst/>
                <a:latin typeface="B Nazanin"/>
                <a:ea typeface="Calibri" pitchFamily="34" charset="0"/>
                <a:cs typeface="B Traffic" pitchFamily="2" charset="-78"/>
              </a:rPr>
              <a:t>بسیار ذکر می‌گفت و همواره به یاد خدا بود.</a:t>
            </a:r>
            <a:endParaRPr kumimoji="0" lang="en-US" sz="2800" b="0" i="0" u="none" strike="noStrike" cap="none" normalizeH="0" baseline="0" dirty="0" smtClean="0">
              <a:ln>
                <a:noFill/>
              </a:ln>
              <a:solidFill>
                <a:schemeClr val="bg1"/>
              </a:solidFill>
              <a:effectLst/>
              <a:latin typeface="Arial" pitchFamily="34" charset="0"/>
              <a:cs typeface="B Traffic" pitchFamily="2" charset="-78"/>
            </a:endParaRPr>
          </a:p>
        </p:txBody>
      </p:sp>
      <p:pic>
        <p:nvPicPr>
          <p:cNvPr id="16" name="Picture 2" descr="C:\Users\satari\Desktop\انديشه 1 عكسها\png\bote1.png"/>
          <p:cNvPicPr>
            <a:picLocks noChangeAspect="1" noChangeArrowheads="1"/>
          </p:cNvPicPr>
          <p:nvPr/>
        </p:nvPicPr>
        <p:blipFill>
          <a:blip r:embed="rId4" cstate="print"/>
          <a:srcRect/>
          <a:stretch>
            <a:fillRect/>
          </a:stretch>
        </p:blipFill>
        <p:spPr bwMode="auto">
          <a:xfrm rot="10800000">
            <a:off x="8104383" y="2723721"/>
            <a:ext cx="771436" cy="1092867"/>
          </a:xfrm>
          <a:prstGeom prst="rect">
            <a:avLst/>
          </a:prstGeom>
          <a:noFill/>
        </p:spPr>
      </p:pic>
      <p:pic>
        <p:nvPicPr>
          <p:cNvPr id="17" name="Picture 2" descr="C:\Users\satari\Desktop\انديشه 1 عكسها\png\bote1.png"/>
          <p:cNvPicPr>
            <a:picLocks noChangeAspect="1" noChangeArrowheads="1"/>
          </p:cNvPicPr>
          <p:nvPr/>
        </p:nvPicPr>
        <p:blipFill>
          <a:blip r:embed="rId4" cstate="print"/>
          <a:srcRect/>
          <a:stretch>
            <a:fillRect/>
          </a:stretch>
        </p:blipFill>
        <p:spPr bwMode="auto">
          <a:xfrm rot="10800000">
            <a:off x="8104383" y="3875847"/>
            <a:ext cx="771436" cy="1092867"/>
          </a:xfrm>
          <a:prstGeom prst="rect">
            <a:avLst/>
          </a:prstGeom>
          <a:noFill/>
        </p:spPr>
      </p:pic>
      <p:sp>
        <p:nvSpPr>
          <p:cNvPr id="18" name="Rounded Rectangle 17"/>
          <p:cNvSpPr/>
          <p:nvPr/>
        </p:nvSpPr>
        <p:spPr>
          <a:xfrm>
            <a:off x="2000232" y="5362663"/>
            <a:ext cx="6604216" cy="106673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rtl="1" eaLnBrk="0" fontAlgn="base" hangingPunct="0">
              <a:spcBef>
                <a:spcPct val="0"/>
              </a:spcBef>
              <a:spcAft>
                <a:spcPct val="0"/>
              </a:spcAft>
            </a:pPr>
            <a:r>
              <a:rPr kumimoji="0" lang="fa-IR" sz="2800" b="0" i="0" u="none" strike="noStrike" cap="none" normalizeH="0" baseline="0" dirty="0" smtClean="0">
                <a:ln>
                  <a:noFill/>
                </a:ln>
                <a:solidFill>
                  <a:schemeClr val="bg1"/>
                </a:solidFill>
                <a:effectLst/>
                <a:latin typeface="B Nazanin"/>
                <a:ea typeface="Calibri" pitchFamily="34" charset="0"/>
                <a:cs typeface="B Traffic" pitchFamily="2" charset="-78"/>
              </a:rPr>
              <a:t>بخشنده و سخاوتمند</a:t>
            </a:r>
            <a:endParaRPr kumimoji="0" lang="en-US" sz="2800" b="0" i="0" u="none" strike="noStrike" cap="none" normalizeH="0" baseline="0" dirty="0" smtClean="0">
              <a:ln>
                <a:noFill/>
              </a:ln>
              <a:solidFill>
                <a:schemeClr val="bg1"/>
              </a:solidFill>
              <a:effectLst/>
              <a:latin typeface="Arial" pitchFamily="34" charset="0"/>
              <a:cs typeface="B Traffic" pitchFamily="2" charset="-78"/>
            </a:endParaRPr>
          </a:p>
        </p:txBody>
      </p:sp>
      <p:pic>
        <p:nvPicPr>
          <p:cNvPr id="19" name="Picture 2" descr="C:\Users\satari\Desktop\انديشه 1 عكسها\png\bote1.png"/>
          <p:cNvPicPr>
            <a:picLocks noChangeAspect="1" noChangeArrowheads="1"/>
          </p:cNvPicPr>
          <p:nvPr/>
        </p:nvPicPr>
        <p:blipFill>
          <a:blip r:embed="rId4" cstate="print"/>
          <a:srcRect/>
          <a:stretch>
            <a:fillRect/>
          </a:stretch>
        </p:blipFill>
        <p:spPr bwMode="auto">
          <a:xfrm rot="10800000">
            <a:off x="8104383" y="5171993"/>
            <a:ext cx="771436" cy="1092867"/>
          </a:xfrm>
          <a:prstGeom prst="rect">
            <a:avLst/>
          </a:prstGeom>
          <a:noFill/>
        </p:spPr>
      </p:pic>
      <p:pic>
        <p:nvPicPr>
          <p:cNvPr id="14" name="Picture 2" descr="C:\Users\hamidi.t\Desktop\08.jpg"/>
          <p:cNvPicPr>
            <a:picLocks noChangeAspect="1" noChangeArrowheads="1"/>
          </p:cNvPicPr>
          <p:nvPr/>
        </p:nvPicPr>
        <p:blipFill>
          <a:blip r:embed="rId5" cstate="print"/>
          <a:srcRect t="8905"/>
          <a:stretch>
            <a:fillRect/>
          </a:stretch>
        </p:blipFill>
        <p:spPr bwMode="auto">
          <a:xfrm>
            <a:off x="1981200" y="990600"/>
            <a:ext cx="6705600" cy="3071571"/>
          </a:xfrm>
          <a:prstGeom prst="rect">
            <a:avLst/>
          </a:prstGeom>
          <a:noFill/>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8" y="0"/>
            <a:ext cx="1579562" cy="1695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80">
                                          <p:stCondLst>
                                            <p:cond delay="0"/>
                                          </p:stCondLst>
                                        </p:cTn>
                                        <p:tgtEl>
                                          <p:spTgt spid="12"/>
                                        </p:tgtEl>
                                      </p:cBhvr>
                                    </p:animEffect>
                                    <p:anim calcmode="lin" valueType="num">
                                      <p:cBhvr>
                                        <p:cTn id="4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7" dur="26">
                                          <p:stCondLst>
                                            <p:cond delay="650"/>
                                          </p:stCondLst>
                                        </p:cTn>
                                        <p:tgtEl>
                                          <p:spTgt spid="12"/>
                                        </p:tgtEl>
                                      </p:cBhvr>
                                      <p:to x="100000" y="60000"/>
                                    </p:animScale>
                                    <p:animScale>
                                      <p:cBhvr>
                                        <p:cTn id="48" dur="166" decel="50000">
                                          <p:stCondLst>
                                            <p:cond delay="676"/>
                                          </p:stCondLst>
                                        </p:cTn>
                                        <p:tgtEl>
                                          <p:spTgt spid="12"/>
                                        </p:tgtEl>
                                      </p:cBhvr>
                                      <p:to x="100000" y="100000"/>
                                    </p:animScale>
                                    <p:animScale>
                                      <p:cBhvr>
                                        <p:cTn id="49" dur="26">
                                          <p:stCondLst>
                                            <p:cond delay="1312"/>
                                          </p:stCondLst>
                                        </p:cTn>
                                        <p:tgtEl>
                                          <p:spTgt spid="12"/>
                                        </p:tgtEl>
                                      </p:cBhvr>
                                      <p:to x="100000" y="80000"/>
                                    </p:animScale>
                                    <p:animScale>
                                      <p:cBhvr>
                                        <p:cTn id="50" dur="166" decel="50000">
                                          <p:stCondLst>
                                            <p:cond delay="1338"/>
                                          </p:stCondLst>
                                        </p:cTn>
                                        <p:tgtEl>
                                          <p:spTgt spid="12"/>
                                        </p:tgtEl>
                                      </p:cBhvr>
                                      <p:to x="100000" y="100000"/>
                                    </p:animScale>
                                    <p:animScale>
                                      <p:cBhvr>
                                        <p:cTn id="51" dur="26">
                                          <p:stCondLst>
                                            <p:cond delay="1642"/>
                                          </p:stCondLst>
                                        </p:cTn>
                                        <p:tgtEl>
                                          <p:spTgt spid="12"/>
                                        </p:tgtEl>
                                      </p:cBhvr>
                                      <p:to x="100000" y="90000"/>
                                    </p:animScale>
                                    <p:animScale>
                                      <p:cBhvr>
                                        <p:cTn id="52" dur="166" decel="50000">
                                          <p:stCondLst>
                                            <p:cond delay="1668"/>
                                          </p:stCondLst>
                                        </p:cTn>
                                        <p:tgtEl>
                                          <p:spTgt spid="12"/>
                                        </p:tgtEl>
                                      </p:cBhvr>
                                      <p:to x="100000" y="100000"/>
                                    </p:animScale>
                                    <p:animScale>
                                      <p:cBhvr>
                                        <p:cTn id="53" dur="26">
                                          <p:stCondLst>
                                            <p:cond delay="1808"/>
                                          </p:stCondLst>
                                        </p:cTn>
                                        <p:tgtEl>
                                          <p:spTgt spid="12"/>
                                        </p:tgtEl>
                                      </p:cBhvr>
                                      <p:to x="100000" y="95000"/>
                                    </p:animScale>
                                    <p:animScale>
                                      <p:cBhvr>
                                        <p:cTn id="54" dur="166" decel="50000">
                                          <p:stCondLst>
                                            <p:cond delay="1834"/>
                                          </p:stCondLst>
                                        </p:cTn>
                                        <p:tgtEl>
                                          <p:spTgt spid="12"/>
                                        </p:tgtEl>
                                      </p:cBhvr>
                                      <p:to x="100000" y="100000"/>
                                    </p:animScale>
                                  </p:childTnLst>
                                </p:cTn>
                              </p:par>
                              <p:par>
                                <p:cTn id="55" presetID="8" presetClass="emph" presetSubtype="0" fill="hold" nodeType="withEffect">
                                  <p:stCondLst>
                                    <p:cond delay="0"/>
                                  </p:stCondLst>
                                  <p:childTnLst>
                                    <p:animRot by="21600000">
                                      <p:cBhvr>
                                        <p:cTn id="56" dur="2000" fill="hold"/>
                                        <p:tgtEl>
                                          <p:spTgt spid="8"/>
                                        </p:tgtEl>
                                        <p:attrNameLst>
                                          <p:attrName>r</p:attrName>
                                        </p:attrNameLst>
                                      </p:cBhvr>
                                    </p:animRot>
                                  </p:childTnLst>
                                </p:cTn>
                              </p:par>
                              <p:par>
                                <p:cTn id="57" presetID="26"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80">
                                          <p:stCondLst>
                                            <p:cond delay="0"/>
                                          </p:stCondLst>
                                        </p:cTn>
                                        <p:tgtEl>
                                          <p:spTgt spid="15"/>
                                        </p:tgtEl>
                                      </p:cBhvr>
                                    </p:animEffect>
                                    <p:anim calcmode="lin" valueType="num">
                                      <p:cBhvr>
                                        <p:cTn id="7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5"/>
                                        </p:tgtEl>
                                      </p:cBhvr>
                                      <p:to x="100000" y="60000"/>
                                    </p:animScale>
                                    <p:animScale>
                                      <p:cBhvr>
                                        <p:cTn id="84" dur="166" decel="50000">
                                          <p:stCondLst>
                                            <p:cond delay="676"/>
                                          </p:stCondLst>
                                        </p:cTn>
                                        <p:tgtEl>
                                          <p:spTgt spid="15"/>
                                        </p:tgtEl>
                                      </p:cBhvr>
                                      <p:to x="100000" y="100000"/>
                                    </p:animScale>
                                    <p:animScale>
                                      <p:cBhvr>
                                        <p:cTn id="85" dur="26">
                                          <p:stCondLst>
                                            <p:cond delay="1312"/>
                                          </p:stCondLst>
                                        </p:cTn>
                                        <p:tgtEl>
                                          <p:spTgt spid="15"/>
                                        </p:tgtEl>
                                      </p:cBhvr>
                                      <p:to x="100000" y="80000"/>
                                    </p:animScale>
                                    <p:animScale>
                                      <p:cBhvr>
                                        <p:cTn id="86" dur="166" decel="50000">
                                          <p:stCondLst>
                                            <p:cond delay="1338"/>
                                          </p:stCondLst>
                                        </p:cTn>
                                        <p:tgtEl>
                                          <p:spTgt spid="15"/>
                                        </p:tgtEl>
                                      </p:cBhvr>
                                      <p:to x="100000" y="100000"/>
                                    </p:animScale>
                                    <p:animScale>
                                      <p:cBhvr>
                                        <p:cTn id="87" dur="26">
                                          <p:stCondLst>
                                            <p:cond delay="1642"/>
                                          </p:stCondLst>
                                        </p:cTn>
                                        <p:tgtEl>
                                          <p:spTgt spid="15"/>
                                        </p:tgtEl>
                                      </p:cBhvr>
                                      <p:to x="100000" y="90000"/>
                                    </p:animScale>
                                    <p:animScale>
                                      <p:cBhvr>
                                        <p:cTn id="88" dur="166" decel="50000">
                                          <p:stCondLst>
                                            <p:cond delay="1668"/>
                                          </p:stCondLst>
                                        </p:cTn>
                                        <p:tgtEl>
                                          <p:spTgt spid="15"/>
                                        </p:tgtEl>
                                      </p:cBhvr>
                                      <p:to x="100000" y="100000"/>
                                    </p:animScale>
                                    <p:animScale>
                                      <p:cBhvr>
                                        <p:cTn id="89" dur="26">
                                          <p:stCondLst>
                                            <p:cond delay="1808"/>
                                          </p:stCondLst>
                                        </p:cTn>
                                        <p:tgtEl>
                                          <p:spTgt spid="15"/>
                                        </p:tgtEl>
                                      </p:cBhvr>
                                      <p:to x="100000" y="95000"/>
                                    </p:animScale>
                                    <p:animScale>
                                      <p:cBhvr>
                                        <p:cTn id="90" dur="166" decel="50000">
                                          <p:stCondLst>
                                            <p:cond delay="1834"/>
                                          </p:stCondLst>
                                        </p:cTn>
                                        <p:tgtEl>
                                          <p:spTgt spid="15"/>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80">
                                          <p:stCondLst>
                                            <p:cond delay="0"/>
                                          </p:stCondLst>
                                        </p:cTn>
                                        <p:tgtEl>
                                          <p:spTgt spid="17"/>
                                        </p:tgtEl>
                                      </p:cBhvr>
                                    </p:animEffect>
                                    <p:anim calcmode="lin" valueType="num">
                                      <p:cBhvr>
                                        <p:cTn id="9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9" dur="26">
                                          <p:stCondLst>
                                            <p:cond delay="650"/>
                                          </p:stCondLst>
                                        </p:cTn>
                                        <p:tgtEl>
                                          <p:spTgt spid="17"/>
                                        </p:tgtEl>
                                      </p:cBhvr>
                                      <p:to x="100000" y="60000"/>
                                    </p:animScale>
                                    <p:animScale>
                                      <p:cBhvr>
                                        <p:cTn id="100" dur="166" decel="50000">
                                          <p:stCondLst>
                                            <p:cond delay="676"/>
                                          </p:stCondLst>
                                        </p:cTn>
                                        <p:tgtEl>
                                          <p:spTgt spid="17"/>
                                        </p:tgtEl>
                                      </p:cBhvr>
                                      <p:to x="100000" y="100000"/>
                                    </p:animScale>
                                    <p:animScale>
                                      <p:cBhvr>
                                        <p:cTn id="101" dur="26">
                                          <p:stCondLst>
                                            <p:cond delay="1312"/>
                                          </p:stCondLst>
                                        </p:cTn>
                                        <p:tgtEl>
                                          <p:spTgt spid="17"/>
                                        </p:tgtEl>
                                      </p:cBhvr>
                                      <p:to x="100000" y="80000"/>
                                    </p:animScale>
                                    <p:animScale>
                                      <p:cBhvr>
                                        <p:cTn id="102" dur="166" decel="50000">
                                          <p:stCondLst>
                                            <p:cond delay="1338"/>
                                          </p:stCondLst>
                                        </p:cTn>
                                        <p:tgtEl>
                                          <p:spTgt spid="17"/>
                                        </p:tgtEl>
                                      </p:cBhvr>
                                      <p:to x="100000" y="100000"/>
                                    </p:animScale>
                                    <p:animScale>
                                      <p:cBhvr>
                                        <p:cTn id="103" dur="26">
                                          <p:stCondLst>
                                            <p:cond delay="1642"/>
                                          </p:stCondLst>
                                        </p:cTn>
                                        <p:tgtEl>
                                          <p:spTgt spid="17"/>
                                        </p:tgtEl>
                                      </p:cBhvr>
                                      <p:to x="100000" y="90000"/>
                                    </p:animScale>
                                    <p:animScale>
                                      <p:cBhvr>
                                        <p:cTn id="104" dur="166" decel="50000">
                                          <p:stCondLst>
                                            <p:cond delay="1668"/>
                                          </p:stCondLst>
                                        </p:cTn>
                                        <p:tgtEl>
                                          <p:spTgt spid="17"/>
                                        </p:tgtEl>
                                      </p:cBhvr>
                                      <p:to x="100000" y="100000"/>
                                    </p:animScale>
                                    <p:animScale>
                                      <p:cBhvr>
                                        <p:cTn id="105" dur="26">
                                          <p:stCondLst>
                                            <p:cond delay="1808"/>
                                          </p:stCondLst>
                                        </p:cTn>
                                        <p:tgtEl>
                                          <p:spTgt spid="17"/>
                                        </p:tgtEl>
                                      </p:cBhvr>
                                      <p:to x="100000" y="95000"/>
                                    </p:animScale>
                                    <p:animScale>
                                      <p:cBhvr>
                                        <p:cTn id="106" dur="166" decel="50000">
                                          <p:stCondLst>
                                            <p:cond delay="1834"/>
                                          </p:stCondLst>
                                        </p:cTn>
                                        <p:tgtEl>
                                          <p:spTgt spid="17"/>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down)">
                                      <p:cBhvr>
                                        <p:cTn id="111" dur="580">
                                          <p:stCondLst>
                                            <p:cond delay="0"/>
                                          </p:stCondLst>
                                        </p:cTn>
                                        <p:tgtEl>
                                          <p:spTgt spid="18"/>
                                        </p:tgtEl>
                                      </p:cBhvr>
                                    </p:animEffect>
                                    <p:anim calcmode="lin" valueType="num">
                                      <p:cBhvr>
                                        <p:cTn id="1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7" dur="26">
                                          <p:stCondLst>
                                            <p:cond delay="650"/>
                                          </p:stCondLst>
                                        </p:cTn>
                                        <p:tgtEl>
                                          <p:spTgt spid="18"/>
                                        </p:tgtEl>
                                      </p:cBhvr>
                                      <p:to x="100000" y="60000"/>
                                    </p:animScale>
                                    <p:animScale>
                                      <p:cBhvr>
                                        <p:cTn id="118" dur="166" decel="50000">
                                          <p:stCondLst>
                                            <p:cond delay="676"/>
                                          </p:stCondLst>
                                        </p:cTn>
                                        <p:tgtEl>
                                          <p:spTgt spid="18"/>
                                        </p:tgtEl>
                                      </p:cBhvr>
                                      <p:to x="100000" y="100000"/>
                                    </p:animScale>
                                    <p:animScale>
                                      <p:cBhvr>
                                        <p:cTn id="119" dur="26">
                                          <p:stCondLst>
                                            <p:cond delay="1312"/>
                                          </p:stCondLst>
                                        </p:cTn>
                                        <p:tgtEl>
                                          <p:spTgt spid="18"/>
                                        </p:tgtEl>
                                      </p:cBhvr>
                                      <p:to x="100000" y="80000"/>
                                    </p:animScale>
                                    <p:animScale>
                                      <p:cBhvr>
                                        <p:cTn id="120" dur="166" decel="50000">
                                          <p:stCondLst>
                                            <p:cond delay="1338"/>
                                          </p:stCondLst>
                                        </p:cTn>
                                        <p:tgtEl>
                                          <p:spTgt spid="18"/>
                                        </p:tgtEl>
                                      </p:cBhvr>
                                      <p:to x="100000" y="100000"/>
                                    </p:animScale>
                                    <p:animScale>
                                      <p:cBhvr>
                                        <p:cTn id="121" dur="26">
                                          <p:stCondLst>
                                            <p:cond delay="1642"/>
                                          </p:stCondLst>
                                        </p:cTn>
                                        <p:tgtEl>
                                          <p:spTgt spid="18"/>
                                        </p:tgtEl>
                                      </p:cBhvr>
                                      <p:to x="100000" y="90000"/>
                                    </p:animScale>
                                    <p:animScale>
                                      <p:cBhvr>
                                        <p:cTn id="122" dur="166" decel="50000">
                                          <p:stCondLst>
                                            <p:cond delay="1668"/>
                                          </p:stCondLst>
                                        </p:cTn>
                                        <p:tgtEl>
                                          <p:spTgt spid="18"/>
                                        </p:tgtEl>
                                      </p:cBhvr>
                                      <p:to x="100000" y="100000"/>
                                    </p:animScale>
                                    <p:animScale>
                                      <p:cBhvr>
                                        <p:cTn id="123" dur="26">
                                          <p:stCondLst>
                                            <p:cond delay="1808"/>
                                          </p:stCondLst>
                                        </p:cTn>
                                        <p:tgtEl>
                                          <p:spTgt spid="18"/>
                                        </p:tgtEl>
                                      </p:cBhvr>
                                      <p:to x="100000" y="95000"/>
                                    </p:animScale>
                                    <p:animScale>
                                      <p:cBhvr>
                                        <p:cTn id="124" dur="166" decel="50000">
                                          <p:stCondLst>
                                            <p:cond delay="1834"/>
                                          </p:stCondLst>
                                        </p:cTn>
                                        <p:tgtEl>
                                          <p:spTgt spid="18"/>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wipe(down)">
                                      <p:cBhvr>
                                        <p:cTn id="127" dur="580">
                                          <p:stCondLst>
                                            <p:cond delay="0"/>
                                          </p:stCondLst>
                                        </p:cTn>
                                        <p:tgtEl>
                                          <p:spTgt spid="19"/>
                                        </p:tgtEl>
                                      </p:cBhvr>
                                    </p:animEffect>
                                    <p:anim calcmode="lin" valueType="num">
                                      <p:cBhvr>
                                        <p:cTn id="12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3" dur="26">
                                          <p:stCondLst>
                                            <p:cond delay="650"/>
                                          </p:stCondLst>
                                        </p:cTn>
                                        <p:tgtEl>
                                          <p:spTgt spid="19"/>
                                        </p:tgtEl>
                                      </p:cBhvr>
                                      <p:to x="100000" y="60000"/>
                                    </p:animScale>
                                    <p:animScale>
                                      <p:cBhvr>
                                        <p:cTn id="134" dur="166" decel="50000">
                                          <p:stCondLst>
                                            <p:cond delay="676"/>
                                          </p:stCondLst>
                                        </p:cTn>
                                        <p:tgtEl>
                                          <p:spTgt spid="19"/>
                                        </p:tgtEl>
                                      </p:cBhvr>
                                      <p:to x="100000" y="100000"/>
                                    </p:animScale>
                                    <p:animScale>
                                      <p:cBhvr>
                                        <p:cTn id="135" dur="26">
                                          <p:stCondLst>
                                            <p:cond delay="1312"/>
                                          </p:stCondLst>
                                        </p:cTn>
                                        <p:tgtEl>
                                          <p:spTgt spid="19"/>
                                        </p:tgtEl>
                                      </p:cBhvr>
                                      <p:to x="100000" y="80000"/>
                                    </p:animScale>
                                    <p:animScale>
                                      <p:cBhvr>
                                        <p:cTn id="136" dur="166" decel="50000">
                                          <p:stCondLst>
                                            <p:cond delay="1338"/>
                                          </p:stCondLst>
                                        </p:cTn>
                                        <p:tgtEl>
                                          <p:spTgt spid="19"/>
                                        </p:tgtEl>
                                      </p:cBhvr>
                                      <p:to x="100000" y="100000"/>
                                    </p:animScale>
                                    <p:animScale>
                                      <p:cBhvr>
                                        <p:cTn id="137" dur="26">
                                          <p:stCondLst>
                                            <p:cond delay="1642"/>
                                          </p:stCondLst>
                                        </p:cTn>
                                        <p:tgtEl>
                                          <p:spTgt spid="19"/>
                                        </p:tgtEl>
                                      </p:cBhvr>
                                      <p:to x="100000" y="90000"/>
                                    </p:animScale>
                                    <p:animScale>
                                      <p:cBhvr>
                                        <p:cTn id="138" dur="166" decel="50000">
                                          <p:stCondLst>
                                            <p:cond delay="1668"/>
                                          </p:stCondLst>
                                        </p:cTn>
                                        <p:tgtEl>
                                          <p:spTgt spid="19"/>
                                        </p:tgtEl>
                                      </p:cBhvr>
                                      <p:to x="100000" y="100000"/>
                                    </p:animScale>
                                    <p:animScale>
                                      <p:cBhvr>
                                        <p:cTn id="139" dur="26">
                                          <p:stCondLst>
                                            <p:cond delay="1808"/>
                                          </p:stCondLst>
                                        </p:cTn>
                                        <p:tgtEl>
                                          <p:spTgt spid="19"/>
                                        </p:tgtEl>
                                      </p:cBhvr>
                                      <p:to x="100000" y="95000"/>
                                    </p:animScale>
                                    <p:animScale>
                                      <p:cBhvr>
                                        <p:cTn id="140" dur="166" decel="50000">
                                          <p:stCondLst>
                                            <p:cond delay="1834"/>
                                          </p:stCondLst>
                                        </p:cTn>
                                        <p:tgtEl>
                                          <p:spTgt spid="19"/>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14"/>
                                        </p:tgtEl>
                                        <p:attrNameLst>
                                          <p:attrName>style.visibility</p:attrName>
                                        </p:attrNameLst>
                                      </p:cBhvr>
                                      <p:to>
                                        <p:strVal val="visible"/>
                                      </p:to>
                                    </p:set>
                                    <p:animEffect transition="in" filter="fade">
                                      <p:cBhvr>
                                        <p:cTn id="1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ghiyasvand\Desktop\png\يبفurl.png"/>
          <p:cNvPicPr>
            <a:picLocks noChangeAspect="1" noChangeArrowheads="1"/>
          </p:cNvPicPr>
          <p:nvPr/>
        </p:nvPicPr>
        <p:blipFill>
          <a:blip r:embed="rId2" cstate="print"/>
          <a:srcRect/>
          <a:stretch>
            <a:fillRect/>
          </a:stretch>
        </p:blipFill>
        <p:spPr bwMode="auto">
          <a:xfrm>
            <a:off x="2333612" y="-71462"/>
            <a:ext cx="1857388" cy="1844978"/>
          </a:xfrm>
          <a:prstGeom prst="rect">
            <a:avLst/>
          </a:prstGeom>
          <a:noFill/>
        </p:spPr>
      </p:pic>
      <p:pic>
        <p:nvPicPr>
          <p:cNvPr id="13" name="Picture 2" descr="C:\Users\ghiyasvand\Desktop\png\يبفurl.png"/>
          <p:cNvPicPr>
            <a:picLocks noChangeAspect="1" noChangeArrowheads="1"/>
          </p:cNvPicPr>
          <p:nvPr/>
        </p:nvPicPr>
        <p:blipFill>
          <a:blip r:embed="rId2" cstate="print"/>
          <a:srcRect/>
          <a:stretch>
            <a:fillRect/>
          </a:stretch>
        </p:blipFill>
        <p:spPr bwMode="auto">
          <a:xfrm>
            <a:off x="2347890" y="822022"/>
            <a:ext cx="1857388" cy="1844978"/>
          </a:xfrm>
          <a:prstGeom prst="rect">
            <a:avLst/>
          </a:prstGeom>
          <a:noFill/>
        </p:spPr>
      </p:pic>
      <p:pic>
        <p:nvPicPr>
          <p:cNvPr id="14" name="Picture 2" descr="C:\Users\ghiyasvand\Desktop\png\يبفurl.png"/>
          <p:cNvPicPr>
            <a:picLocks noChangeAspect="1" noChangeArrowheads="1"/>
          </p:cNvPicPr>
          <p:nvPr/>
        </p:nvPicPr>
        <p:blipFill>
          <a:blip r:embed="rId2" cstate="print"/>
          <a:srcRect/>
          <a:stretch>
            <a:fillRect/>
          </a:stretch>
        </p:blipFill>
        <p:spPr bwMode="auto">
          <a:xfrm>
            <a:off x="2362200" y="1957355"/>
            <a:ext cx="1857388" cy="1844978"/>
          </a:xfrm>
          <a:prstGeom prst="rect">
            <a:avLst/>
          </a:prstGeom>
          <a:noFill/>
        </p:spPr>
      </p:pic>
      <p:sp>
        <p:nvSpPr>
          <p:cNvPr id="2" name="Right Arrow 1"/>
          <p:cNvSpPr/>
          <p:nvPr/>
        </p:nvSpPr>
        <p:spPr>
          <a:xfrm flipH="1">
            <a:off x="5562600" y="76200"/>
            <a:ext cx="3357586" cy="2571768"/>
          </a:xfrm>
          <a:prstGeom prst="rightArrow">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lvl="1" algn="r" rtl="1"/>
            <a:r>
              <a:rPr lang="fa-IR" sz="2800" dirty="0" smtClean="0">
                <a:solidFill>
                  <a:srgbClr val="FFFF00"/>
                </a:solidFill>
                <a:cs typeface="B Homa" pitchFamily="2" charset="-78"/>
              </a:rPr>
              <a:t>دلایل امامت</a:t>
            </a:r>
          </a:p>
        </p:txBody>
      </p:sp>
      <p:grpSp>
        <p:nvGrpSpPr>
          <p:cNvPr id="3" name="Group 2"/>
          <p:cNvGrpSpPr/>
          <p:nvPr/>
        </p:nvGrpSpPr>
        <p:grpSpPr>
          <a:xfrm>
            <a:off x="1143000" y="160075"/>
            <a:ext cx="4419600" cy="733425"/>
            <a:chOff x="-635001" y="1490860"/>
            <a:chExt cx="3987800" cy="962025"/>
          </a:xfrm>
          <a:solidFill>
            <a:srgbClr val="AFDD7D"/>
          </a:solidFill>
        </p:grpSpPr>
        <p:sp>
          <p:nvSpPr>
            <p:cNvPr id="4" name="Rounded Rectangle 3"/>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5" name="Rounded Rectangle 4"/>
            <p:cNvSpPr/>
            <p:nvPr/>
          </p:nvSpPr>
          <p:spPr>
            <a:xfrm>
              <a:off x="-635001" y="1537822"/>
              <a:ext cx="3940838" cy="8681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حدیث لوح</a:t>
              </a:r>
              <a:r>
                <a:rPr lang="en-US" sz="3200" dirty="0" smtClean="0">
                  <a:cs typeface="B Traffic" pitchFamily="2" charset="-78"/>
                </a:rPr>
                <a:t> </a:t>
              </a:r>
              <a:r>
                <a:rPr lang="fa-IR" sz="2400" dirty="0" smtClean="0">
                  <a:solidFill>
                    <a:srgbClr val="FF0000"/>
                  </a:solidFill>
                  <a:cs typeface="B Traffic" pitchFamily="2" charset="-78"/>
                </a:rPr>
                <a:t>*</a:t>
              </a:r>
              <a:endParaRPr lang="en-US" sz="3200" dirty="0" smtClean="0">
                <a:solidFill>
                  <a:srgbClr val="FF0000"/>
                </a:solidFill>
                <a:cs typeface="B Traffic" pitchFamily="2" charset="-78"/>
              </a:endParaRPr>
            </a:p>
          </p:txBody>
        </p:sp>
      </p:grpSp>
      <p:grpSp>
        <p:nvGrpSpPr>
          <p:cNvPr id="6" name="Group 5"/>
          <p:cNvGrpSpPr/>
          <p:nvPr/>
        </p:nvGrpSpPr>
        <p:grpSpPr>
          <a:xfrm>
            <a:off x="1133444" y="998275"/>
            <a:ext cx="4429156" cy="733425"/>
            <a:chOff x="-635001" y="1490860"/>
            <a:chExt cx="3987800" cy="962025"/>
          </a:xfrm>
          <a:solidFill>
            <a:srgbClr val="92D050"/>
          </a:solidFill>
        </p:grpSpPr>
        <p:sp>
          <p:nvSpPr>
            <p:cNvPr id="7" name="Rounded Rectangle 6"/>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8" name="Rounded Rectangle 4"/>
            <p:cNvSpPr/>
            <p:nvPr/>
          </p:nvSpPr>
          <p:spPr>
            <a:xfrm>
              <a:off x="-635001" y="1537822"/>
              <a:ext cx="3940838" cy="8681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روایت جابر</a:t>
              </a:r>
              <a:endParaRPr lang="fa-IR" sz="3200" dirty="0" smtClean="0">
                <a:solidFill>
                  <a:schemeClr val="bg1"/>
                </a:solidFill>
                <a:cs typeface="B Traffic" pitchFamily="2" charset="-78"/>
              </a:endParaRPr>
            </a:p>
          </p:txBody>
        </p:sp>
      </p:grpSp>
      <p:grpSp>
        <p:nvGrpSpPr>
          <p:cNvPr id="9" name="Group 8"/>
          <p:cNvGrpSpPr/>
          <p:nvPr/>
        </p:nvGrpSpPr>
        <p:grpSpPr>
          <a:xfrm>
            <a:off x="1133444" y="1836475"/>
            <a:ext cx="4429156" cy="733425"/>
            <a:chOff x="-635001" y="1490860"/>
            <a:chExt cx="3987800" cy="962025"/>
          </a:xfrm>
          <a:solidFill>
            <a:srgbClr val="80C535"/>
          </a:solidFill>
        </p:grpSpPr>
        <p:sp>
          <p:nvSpPr>
            <p:cNvPr id="10" name="Rounded Rectangle 9"/>
            <p:cNvSpPr/>
            <p:nvPr/>
          </p:nvSpPr>
          <p:spPr>
            <a:xfrm>
              <a:off x="-635001" y="1490860"/>
              <a:ext cx="3987800" cy="962025"/>
            </a:xfrm>
            <a:prstGeom prst="roundRect">
              <a:avLst/>
            </a:prstGeom>
            <a:grpFill/>
          </p:spPr>
          <p:style>
            <a:lnRef idx="0">
              <a:schemeClr val="accent1"/>
            </a:lnRef>
            <a:fillRef idx="3">
              <a:schemeClr val="accent1"/>
            </a:fillRef>
            <a:effectRef idx="3">
              <a:schemeClr val="accent1"/>
            </a:effectRef>
            <a:fontRef idx="minor">
              <a:schemeClr val="dk1">
                <a:hueOff val="0"/>
                <a:satOff val="0"/>
                <a:lumOff val="0"/>
                <a:alphaOff val="0"/>
              </a:schemeClr>
            </a:fontRef>
          </p:style>
        </p:sp>
        <p:sp>
          <p:nvSpPr>
            <p:cNvPr id="11" name="Rounded Rectangle 4"/>
            <p:cNvSpPr/>
            <p:nvPr/>
          </p:nvSpPr>
          <p:spPr>
            <a:xfrm>
              <a:off x="-635001" y="1537822"/>
              <a:ext cx="3940838" cy="86810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102870" rIns="102870" bIns="102870" numCol="1" spcCol="1270" anchor="ctr" anchorCtr="0">
              <a:noAutofit/>
            </a:bodyPr>
            <a:lstStyle/>
            <a:p>
              <a:pPr algn="ctr" rtl="1">
                <a:buNone/>
              </a:pPr>
              <a:r>
                <a:rPr lang="fa-IR" sz="3200" dirty="0" smtClean="0">
                  <a:cs typeface="B Traffic" pitchFamily="2" charset="-78"/>
                </a:rPr>
                <a:t>برتری علمی ایشان</a:t>
              </a:r>
              <a:endParaRPr lang="fa-IR" sz="3200" dirty="0" smtClean="0">
                <a:solidFill>
                  <a:schemeClr val="bg1"/>
                </a:solidFill>
                <a:cs typeface="B Traffic" pitchFamily="2" charset="-78"/>
              </a:endParaRPr>
            </a:p>
          </p:txBody>
        </p:sp>
      </p:grpSp>
      <p:sp>
        <p:nvSpPr>
          <p:cNvPr id="18" name="Rounded Rectangle 4"/>
          <p:cNvSpPr/>
          <p:nvPr/>
        </p:nvSpPr>
        <p:spPr>
          <a:xfrm>
            <a:off x="271204" y="2671813"/>
            <a:ext cx="8644196" cy="4186187"/>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2870" tIns="102870" rIns="102870" bIns="102870" numCol="1" spcCol="1270" anchor="ctr" anchorCtr="0">
            <a:noAutofit/>
          </a:bodyPr>
          <a:lstStyle/>
          <a:p>
            <a:pPr algn="justLow" rtl="1"/>
            <a:r>
              <a:rPr lang="fa-IR" b="1" dirty="0" smtClean="0">
                <a:solidFill>
                  <a:srgbClr val="FF0000"/>
                </a:solidFill>
                <a:cs typeface="B Traffic" pitchFamily="2" charset="-78"/>
              </a:rPr>
              <a:t>*</a:t>
            </a:r>
            <a:r>
              <a:rPr lang="en-US" sz="2400" b="1" dirty="0" smtClean="0">
                <a:solidFill>
                  <a:srgbClr val="FF0000"/>
                </a:solidFill>
                <a:cs typeface="B Traffic" pitchFamily="2" charset="-78"/>
              </a:rPr>
              <a:t> </a:t>
            </a:r>
            <a:r>
              <a:rPr lang="fa-IR" b="1" dirty="0" smtClean="0">
                <a:cs typeface="B Traffic" panose="00000400000000000000" pitchFamily="2" charset="-78"/>
              </a:rPr>
              <a:t>ا</a:t>
            </a:r>
            <a:r>
              <a:rPr lang="fa-IR" sz="1900" b="1" dirty="0" smtClean="0">
                <a:cs typeface="B Traffic" panose="00000400000000000000" pitchFamily="2" charset="-78"/>
              </a:rPr>
              <a:t>مام صادق(ع) این </a:t>
            </a:r>
            <a:r>
              <a:rPr lang="fa-IR" sz="1900" b="1" dirty="0">
                <a:cs typeface="B Traffic" panose="00000400000000000000" pitchFamily="2" charset="-78"/>
              </a:rPr>
              <a:t>حدیث شریف را از زبان جابربن عبدالله انصارى که برای پدر بزرگوارشان امام </a:t>
            </a:r>
            <a:r>
              <a:rPr lang="fa-IR" sz="1900" b="1" dirty="0" smtClean="0">
                <a:cs typeface="B Traffic" panose="00000400000000000000" pitchFamily="2" charset="-78"/>
              </a:rPr>
              <a:t>باقر(ع) نقل </a:t>
            </a:r>
            <a:r>
              <a:rPr lang="fa-IR" sz="1900" b="1" dirty="0">
                <a:cs typeface="B Traffic" panose="00000400000000000000" pitchFamily="2" charset="-78"/>
              </a:rPr>
              <a:t>می نماید، این چنین شرح می فرماید که: </a:t>
            </a:r>
            <a:r>
              <a:rPr lang="fa-IR" sz="1900" b="1" dirty="0">
                <a:solidFill>
                  <a:schemeClr val="accent2"/>
                </a:solidFill>
                <a:cs typeface="B Traffic" panose="00000400000000000000" pitchFamily="2" charset="-78"/>
              </a:rPr>
              <a:t>جابر عرض کرد:</a:t>
            </a:r>
          </a:p>
          <a:p>
            <a:pPr algn="justLow" rtl="1"/>
            <a:r>
              <a:rPr lang="fa-IR" sz="1900" b="1" dirty="0">
                <a:solidFill>
                  <a:schemeClr val="accent2"/>
                </a:solidFill>
                <a:cs typeface="B Traffic" panose="00000400000000000000" pitchFamily="2" charset="-78"/>
              </a:rPr>
              <a:t>شهادت مى دهم كه روزى در ایام حیات رسول خدا مادرت فاطمه را ملاقات كردم تا ولادت حسین را به او تبرك بگویم كه در دستان آن بانوى بزرگ، لوح سبزینه را دیدم كه گمان كردم زمرّد است؛ در آن لوح، كتاب سفیدى را كه به درخشندگى خورشید بود مشاهده كردم. به آن حضرت عرض كردم: پدر و مادرم فداى تو باد! این لوح چیست؟</a:t>
            </a:r>
          </a:p>
          <a:p>
            <a:pPr algn="justLow" rtl="1"/>
            <a:r>
              <a:rPr lang="fa-IR" sz="1900" b="1" dirty="0">
                <a:cs typeface="B Traffic" panose="00000400000000000000" pitchFamily="2" charset="-78"/>
              </a:rPr>
              <a:t>فاطمه فرمود: </a:t>
            </a:r>
          </a:p>
          <a:p>
            <a:pPr algn="justLow" rtl="1"/>
            <a:r>
              <a:rPr lang="fa-IR" sz="1900" b="1" dirty="0">
                <a:cs typeface="B Traffic" panose="00000400000000000000" pitchFamily="2" charset="-78"/>
              </a:rPr>
              <a:t>«</a:t>
            </a:r>
            <a:r>
              <a:rPr lang="fa-IR" sz="1900" b="1" dirty="0">
                <a:solidFill>
                  <a:srgbClr val="7030A0"/>
                </a:solidFill>
                <a:cs typeface="B Traffic" panose="00000400000000000000" pitchFamily="2" charset="-78"/>
              </a:rPr>
              <a:t>این لوحى است كه خداوند ـ عزوجل ـ آن را به رسولش محمد مصطفى اهدا نمود. در این لوح نام پدر و همسر و فرزندانم [حسن و حسین] و نام اوصیا و امامانى كه از نسل فرزندم [حسین] هستند ذكر شده است. پدرم رسول خدا آن را به من بخشیده است تا با نگاه كردن در آن دلم شاد شود</a:t>
            </a:r>
            <a:r>
              <a:rPr lang="fa-IR" sz="1900" b="1" dirty="0">
                <a:cs typeface="B Traffic" panose="00000400000000000000" pitchFamily="2" charset="-78"/>
              </a:rPr>
              <a:t>».</a:t>
            </a:r>
          </a:p>
          <a:p>
            <a:pPr algn="justLow" rtl="1"/>
            <a:r>
              <a:rPr lang="fa-IR" sz="1900" b="1" dirty="0">
                <a:cs typeface="B Traffic" panose="00000400000000000000" pitchFamily="2" charset="-78"/>
              </a:rPr>
              <a:t>آنگاه جابر اضافه نمود: سپس مادرت فاطمه آن لوح را در اختیار من قرار داد و من آنچه در لوح نوشته شده بود خواندم و نسخه اى از آن را در ذهن نگاه داشتم [یا از روى آن </a:t>
            </a:r>
            <a:r>
              <a:rPr lang="fa-IR" sz="1900" b="1" dirty="0" smtClean="0">
                <a:cs typeface="B Traffic" panose="00000400000000000000" pitchFamily="2" charset="-78"/>
              </a:rPr>
              <a:t>نوشتم]».</a:t>
            </a:r>
            <a:endParaRPr lang="fa-IR" sz="1900" b="1" dirty="0">
              <a:cs typeface="B Traffic" panose="00000400000000000000" pitchFamily="2" charset="-78"/>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1"/>
            <a:ext cx="11359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style.rotation</p:attrName>
                                        </p:attrNameLst>
                                      </p:cBhvr>
                                      <p:tavLst>
                                        <p:tav tm="0">
                                          <p:val>
                                            <p:fltVal val="720"/>
                                          </p:val>
                                        </p:tav>
                                        <p:tav tm="100000">
                                          <p:val>
                                            <p:fltVal val="0"/>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style.rotation</p:attrName>
                                        </p:attrNameLst>
                                      </p:cBhvr>
                                      <p:tavLst>
                                        <p:tav tm="0">
                                          <p:val>
                                            <p:fltVal val="720"/>
                                          </p:val>
                                        </p:tav>
                                        <p:tav tm="100000">
                                          <p:val>
                                            <p:fltVal val="0"/>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ppt_w</p:attrName>
                                        </p:attrNameLst>
                                      </p:cBhvr>
                                      <p:tavLst>
                                        <p:tav tm="0">
                                          <p:val>
                                            <p:fltVal val="0"/>
                                          </p:val>
                                        </p:tav>
                                        <p:tav tm="100000">
                                          <p:val>
                                            <p:strVal val="#ppt_w"/>
                                          </p:val>
                                        </p:tav>
                                      </p:tavLst>
                                    </p:anim>
                                  </p:childTnLst>
                                </p:cTn>
                              </p:par>
                              <p:par>
                                <p:cTn id="39" presetID="35"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anim calcmode="lin" valueType="num">
                                      <p:cBhvr>
                                        <p:cTn id="42" dur="2000" fill="hold"/>
                                        <p:tgtEl>
                                          <p:spTgt spid="14"/>
                                        </p:tgtEl>
                                        <p:attrNameLst>
                                          <p:attrName>style.rotation</p:attrName>
                                        </p:attrNameLst>
                                      </p:cBhvr>
                                      <p:tavLst>
                                        <p:tav tm="0">
                                          <p:val>
                                            <p:fltVal val="720"/>
                                          </p:val>
                                        </p:tav>
                                        <p:tav tm="100000">
                                          <p:val>
                                            <p:fltVal val="0"/>
                                          </p:val>
                                        </p:tav>
                                      </p:tavLst>
                                    </p:anim>
                                    <p:anim calcmode="lin" valueType="num">
                                      <p:cBhvr>
                                        <p:cTn id="43" dur="2000" fill="hold"/>
                                        <p:tgtEl>
                                          <p:spTgt spid="14"/>
                                        </p:tgtEl>
                                        <p:attrNameLst>
                                          <p:attrName>ppt_h</p:attrName>
                                        </p:attrNameLst>
                                      </p:cBhvr>
                                      <p:tavLst>
                                        <p:tav tm="0">
                                          <p:val>
                                            <p:fltVal val="0"/>
                                          </p:val>
                                        </p:tav>
                                        <p:tav tm="100000">
                                          <p:val>
                                            <p:strVal val="#ppt_h"/>
                                          </p:val>
                                        </p:tav>
                                      </p:tavLst>
                                    </p:anim>
                                    <p:anim calcmode="lin" valueType="num">
                                      <p:cBhvr>
                                        <p:cTn id="44"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09153" y="217724"/>
            <a:ext cx="6157928" cy="9906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rtl="1"/>
            <a:r>
              <a:rPr lang="fa-IR" sz="2800" dirty="0" smtClean="0">
                <a:cs typeface="B Homa" pitchFamily="2" charset="-78"/>
              </a:rPr>
              <a:t>اوضاع سیاسی عصر امام محمد باقر</a:t>
            </a:r>
            <a:r>
              <a:rPr lang="fa-IR" sz="2000" dirty="0" smtClean="0">
                <a:cs typeface="B Homa" pitchFamily="2" charset="-78"/>
              </a:rPr>
              <a:t>(ع)</a:t>
            </a:r>
            <a:endParaRPr lang="en-US" sz="2800" dirty="0">
              <a:cs typeface="B Homa" pitchFamily="2" charset="-78"/>
            </a:endParaRPr>
          </a:p>
        </p:txBody>
      </p:sp>
      <p:pic>
        <p:nvPicPr>
          <p:cNvPr id="3" name="Picture 2" descr="G:\ghiasvand\Nahad\Ghiasvand\ax\اسلیمی\bote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1242246" flipH="1">
            <a:off x="7897839" y="127206"/>
            <a:ext cx="960441" cy="11430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ghiasvand\Nahad\Ghiasvand\ax\اسلیمی\bote1.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1003323" flipH="1">
            <a:off x="1894342" y="87023"/>
            <a:ext cx="973197" cy="1158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697560"/>
            <a:ext cx="4629152" cy="830997"/>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buNone/>
            </a:pPr>
            <a:r>
              <a:rPr lang="fa-IR" sz="2400" dirty="0" smtClean="0">
                <a:cs typeface="B Traffic" pitchFamily="2" charset="-78"/>
              </a:rPr>
              <a:t>حاکمیت آداب و سنن جاهلی به‌دلیل مدیریت سیاسی آل‌مروان</a:t>
            </a:r>
          </a:p>
        </p:txBody>
      </p:sp>
      <p:sp>
        <p:nvSpPr>
          <p:cNvPr id="6" name="Right Arrow Callout 5"/>
          <p:cNvSpPr/>
          <p:nvPr/>
        </p:nvSpPr>
        <p:spPr>
          <a:xfrm flipH="1">
            <a:off x="4857752" y="1697560"/>
            <a:ext cx="4057648" cy="714380"/>
          </a:xfrm>
          <a:prstGeom prst="rightArrowCallout">
            <a:avLst>
              <a:gd name="adj1" fmla="val 50000"/>
              <a:gd name="adj2" fmla="val 50000"/>
              <a:gd name="adj3" fmla="val 48280"/>
              <a:gd name="adj4" fmla="val 84299"/>
            </a:avLst>
          </a:prstGeom>
        </p:spPr>
        <p:style>
          <a:lnRef idx="1">
            <a:schemeClr val="dk1"/>
          </a:lnRef>
          <a:fillRef idx="2">
            <a:schemeClr val="dk1"/>
          </a:fillRef>
          <a:effectRef idx="1">
            <a:schemeClr val="dk1"/>
          </a:effectRef>
          <a:fontRef idx="minor">
            <a:schemeClr val="dk1"/>
          </a:fontRef>
        </p:style>
        <p:txBody>
          <a:bodyPr rtlCol="0" anchor="ctr"/>
          <a:lstStyle/>
          <a:p>
            <a:pPr algn="ctr" rtl="1">
              <a:buNone/>
            </a:pPr>
            <a:r>
              <a:rPr lang="fa-IR" sz="3200" dirty="0" smtClean="0">
                <a:solidFill>
                  <a:srgbClr val="C00000"/>
                </a:solidFill>
                <a:cs typeface="B Traffic" pitchFamily="2" charset="-78"/>
              </a:rPr>
              <a:t>1-فساد سیاسی</a:t>
            </a:r>
            <a:endParaRPr lang="en-US" sz="3200" dirty="0">
              <a:solidFill>
                <a:srgbClr val="C00000"/>
              </a:solidFill>
              <a:cs typeface="B Traffic" pitchFamily="2" charset="-78"/>
            </a:endParaRPr>
          </a:p>
        </p:txBody>
      </p:sp>
      <p:sp>
        <p:nvSpPr>
          <p:cNvPr id="7" name="Rectangle 6"/>
          <p:cNvSpPr/>
          <p:nvPr/>
        </p:nvSpPr>
        <p:spPr>
          <a:xfrm>
            <a:off x="214282" y="2700737"/>
            <a:ext cx="4643470" cy="8309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Low" rtl="1">
              <a:buNone/>
            </a:pPr>
            <a:r>
              <a:rPr lang="fa-IR" sz="2400" dirty="0" smtClean="0">
                <a:cs typeface="B Traffic" pitchFamily="2" charset="-78"/>
              </a:rPr>
              <a:t>فساد گسترده‌ی فرهنگی در دولت آل‌مروان</a:t>
            </a:r>
          </a:p>
        </p:txBody>
      </p:sp>
      <p:sp>
        <p:nvSpPr>
          <p:cNvPr id="8" name="Right Arrow Callout 7"/>
          <p:cNvSpPr/>
          <p:nvPr/>
        </p:nvSpPr>
        <p:spPr>
          <a:xfrm flipH="1">
            <a:off x="4843434" y="2700736"/>
            <a:ext cx="4057648" cy="714380"/>
          </a:xfrm>
          <a:prstGeom prst="rightArrowCallout">
            <a:avLst>
              <a:gd name="adj1" fmla="val 50000"/>
              <a:gd name="adj2" fmla="val 50000"/>
              <a:gd name="adj3" fmla="val 48280"/>
              <a:gd name="adj4" fmla="val 842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3200" dirty="0" smtClean="0">
                <a:solidFill>
                  <a:srgbClr val="C00000"/>
                </a:solidFill>
                <a:cs typeface="B Traffic" pitchFamily="2" charset="-78"/>
              </a:rPr>
              <a:t>2-انحرافات فرهنگی</a:t>
            </a:r>
            <a:endParaRPr lang="en-US" sz="3200" dirty="0">
              <a:solidFill>
                <a:srgbClr val="C00000"/>
              </a:solidFill>
              <a:cs typeface="B Traffic" pitchFamily="2" charset="-78"/>
            </a:endParaRPr>
          </a:p>
        </p:txBody>
      </p:sp>
      <p:sp>
        <p:nvSpPr>
          <p:cNvPr id="9" name="Rectangle 8"/>
          <p:cNvSpPr/>
          <p:nvPr/>
        </p:nvSpPr>
        <p:spPr>
          <a:xfrm>
            <a:off x="214282" y="3567090"/>
            <a:ext cx="4643470" cy="83099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Low" rtl="1">
              <a:buNone/>
            </a:pPr>
            <a:r>
              <a:rPr lang="fa-IR" sz="2400" dirty="0" smtClean="0">
                <a:cs typeface="B Traffic" pitchFamily="2" charset="-78"/>
              </a:rPr>
              <a:t>رشد جریان‌های انحرافی (خوارج، مرجئه، غلات و ...) در برابر اهل‌بیت</a:t>
            </a:r>
            <a:r>
              <a:rPr lang="fa-IR" sz="1400" dirty="0" smtClean="0">
                <a:cs typeface="B Traffic" pitchFamily="2" charset="-78"/>
              </a:rPr>
              <a:t>(ع)</a:t>
            </a:r>
            <a:endParaRPr lang="fa-IR" sz="2400" dirty="0" smtClean="0">
              <a:cs typeface="B Traffic" pitchFamily="2" charset="-78"/>
            </a:endParaRPr>
          </a:p>
        </p:txBody>
      </p:sp>
      <p:sp>
        <p:nvSpPr>
          <p:cNvPr id="11" name="Rectangle 10"/>
          <p:cNvSpPr/>
          <p:nvPr/>
        </p:nvSpPr>
        <p:spPr>
          <a:xfrm>
            <a:off x="214282" y="4626519"/>
            <a:ext cx="4643470" cy="830997"/>
          </a:xfrm>
          <a:prstGeom prst="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buNone/>
            </a:pPr>
            <a:r>
              <a:rPr lang="fa-IR" sz="2400" dirty="0" smtClean="0">
                <a:cs typeface="B Traffic" pitchFamily="2" charset="-78"/>
              </a:rPr>
              <a:t>تبعیض و بی‌عدالتی، جهالت، نادانی و فساد اخلاقی ثمره‌ی حکومت آل‌مروان</a:t>
            </a:r>
          </a:p>
        </p:txBody>
      </p:sp>
      <p:sp>
        <p:nvSpPr>
          <p:cNvPr id="12" name="Right Arrow Callout 11"/>
          <p:cNvSpPr/>
          <p:nvPr/>
        </p:nvSpPr>
        <p:spPr>
          <a:xfrm flipH="1">
            <a:off x="4843434" y="4626518"/>
            <a:ext cx="4057648" cy="714380"/>
          </a:xfrm>
          <a:prstGeom prst="rightArrowCallout">
            <a:avLst>
              <a:gd name="adj1" fmla="val 50000"/>
              <a:gd name="adj2" fmla="val 50000"/>
              <a:gd name="adj3" fmla="val 48280"/>
              <a:gd name="adj4" fmla="val 84299"/>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sz="3200" dirty="0" smtClean="0">
                <a:solidFill>
                  <a:srgbClr val="C00000"/>
                </a:solidFill>
                <a:cs typeface="B Traffic" pitchFamily="2" charset="-78"/>
              </a:rPr>
              <a:t>3-فساد اجتماعی</a:t>
            </a:r>
            <a:endParaRPr lang="en-US" sz="3200" dirty="0">
              <a:solidFill>
                <a:srgbClr val="C00000"/>
              </a:solidFill>
              <a:cs typeface="B Traffic" pitchFamily="2" charset="-78"/>
            </a:endParaRPr>
          </a:p>
        </p:txBody>
      </p:sp>
      <p:sp>
        <p:nvSpPr>
          <p:cNvPr id="13" name="Rectangle 12"/>
          <p:cNvSpPr/>
          <p:nvPr/>
        </p:nvSpPr>
        <p:spPr>
          <a:xfrm>
            <a:off x="214282" y="5495916"/>
            <a:ext cx="4643470" cy="461665"/>
          </a:xfrm>
          <a:prstGeom prst="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buNone/>
            </a:pPr>
            <a:r>
              <a:rPr lang="fa-IR" sz="2400" dirty="0" smtClean="0">
                <a:cs typeface="B Traffic" pitchFamily="2" charset="-78"/>
              </a:rPr>
              <a:t>حضور کنیزان آوازه‌خوان در مکه و مدینه</a:t>
            </a:r>
          </a:p>
        </p:txBody>
      </p:sp>
      <p:sp>
        <p:nvSpPr>
          <p:cNvPr id="14" name="Rectangle 13"/>
          <p:cNvSpPr/>
          <p:nvPr/>
        </p:nvSpPr>
        <p:spPr>
          <a:xfrm>
            <a:off x="214282" y="5950803"/>
            <a:ext cx="4643470" cy="830997"/>
          </a:xfrm>
          <a:prstGeom prst="rect">
            <a:avLst/>
          </a:prstGeom>
          <a:solidFill>
            <a:schemeClr val="accent2">
              <a:lumMod val="75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justLow" rtl="1"/>
            <a:r>
              <a:rPr lang="fa-IR" sz="2400" dirty="0" smtClean="0">
                <a:cs typeface="B Traffic" pitchFamily="2" charset="-78"/>
              </a:rPr>
              <a:t>رواج سرگرمی‌هایی چون قماربازی، تخته‌نرد، شراب‌خواری و ...</a:t>
            </a:r>
            <a:endParaRPr lang="en-US" sz="2400" dirty="0">
              <a:cs typeface="B Traffic" pitchFamily="2" charset="-7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 y="0"/>
            <a:ext cx="1579562" cy="16953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800" y="142852"/>
            <a:ext cx="7410480" cy="1053707"/>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rtl="1"/>
            <a:r>
              <a:rPr lang="fa-IR" sz="3200" dirty="0" smtClean="0">
                <a:cs typeface="B Homa" pitchFamily="2" charset="-78"/>
              </a:rPr>
              <a:t>ده ‌سال اول امامت امام محمدباقر</a:t>
            </a:r>
            <a:r>
              <a:rPr lang="fa-IR" sz="2400" dirty="0" smtClean="0">
                <a:cs typeface="B Homa" pitchFamily="2" charset="-78"/>
              </a:rPr>
              <a:t>(ع)</a:t>
            </a:r>
            <a:endParaRPr lang="en-US" sz="2400" dirty="0">
              <a:cs typeface="B Homa" pitchFamily="2" charset="-78"/>
            </a:endParaRPr>
          </a:p>
        </p:txBody>
      </p:sp>
      <p:pic>
        <p:nvPicPr>
          <p:cNvPr id="3" name="Picture 3" descr="C:\Users\satari\Desktop\انديشه 1 عكسها\png\AN071TR.PNG"/>
          <p:cNvPicPr>
            <a:picLocks noChangeAspect="1" noChangeArrowheads="1"/>
          </p:cNvPicPr>
          <p:nvPr/>
        </p:nvPicPr>
        <p:blipFill>
          <a:blip r:embed="rId2" cstate="print"/>
          <a:srcRect/>
          <a:stretch>
            <a:fillRect/>
          </a:stretch>
        </p:blipFill>
        <p:spPr bwMode="auto">
          <a:xfrm>
            <a:off x="7785090" y="228600"/>
            <a:ext cx="977909" cy="914186"/>
          </a:xfrm>
          <a:prstGeom prst="rect">
            <a:avLst/>
          </a:prstGeom>
          <a:noFill/>
        </p:spPr>
      </p:pic>
      <p:pic>
        <p:nvPicPr>
          <p:cNvPr id="4" name="Picture 3" descr="C:\Users\satari\Desktop\انديشه 1 عكسها\png\AN071TR.PNG"/>
          <p:cNvPicPr>
            <a:picLocks noChangeAspect="1" noChangeArrowheads="1"/>
          </p:cNvPicPr>
          <p:nvPr/>
        </p:nvPicPr>
        <p:blipFill>
          <a:blip r:embed="rId2" cstate="print"/>
          <a:srcRect/>
          <a:stretch>
            <a:fillRect/>
          </a:stretch>
        </p:blipFill>
        <p:spPr bwMode="auto">
          <a:xfrm flipH="1">
            <a:off x="1474694" y="212612"/>
            <a:ext cx="977909" cy="914186"/>
          </a:xfrm>
          <a:prstGeom prst="rect">
            <a:avLst/>
          </a:prstGeom>
          <a:noFill/>
        </p:spPr>
      </p:pic>
      <p:pic>
        <p:nvPicPr>
          <p:cNvPr id="5" name="Picture 2" descr="C:\Users\ghiyasvand\Desktop\png\يبفurl.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3414052" y="1354434"/>
            <a:ext cx="2520032" cy="2503194"/>
          </a:xfrm>
          <a:prstGeom prst="rect">
            <a:avLst/>
          </a:prstGeom>
          <a:noFill/>
        </p:spPr>
      </p:pic>
      <p:sp>
        <p:nvSpPr>
          <p:cNvPr id="6" name="Rounded Rectangle 5"/>
          <p:cNvSpPr/>
          <p:nvPr/>
        </p:nvSpPr>
        <p:spPr>
          <a:xfrm>
            <a:off x="214282" y="1566866"/>
            <a:ext cx="8643998" cy="1176334"/>
          </a:xfrm>
          <a:prstGeom prst="roundRect">
            <a:avLst/>
          </a:prstGeom>
          <a:solidFill>
            <a:srgbClr val="F79F57"/>
          </a:solidFill>
        </p:spPr>
        <p:style>
          <a:lnRef idx="0">
            <a:schemeClr val="accent6"/>
          </a:lnRef>
          <a:fillRef idx="3">
            <a:schemeClr val="accent6"/>
          </a:fillRef>
          <a:effectRef idx="3">
            <a:schemeClr val="accent6"/>
          </a:effectRef>
          <a:fontRef idx="minor">
            <a:schemeClr val="lt1"/>
          </a:fontRef>
        </p:style>
        <p:txBody>
          <a:bodyPr rtlCol="0" anchor="ctr"/>
          <a:lstStyle/>
          <a:p>
            <a:pPr lvl="1" algn="justLow" rtl="1"/>
            <a:r>
              <a:rPr lang="fa-IR" sz="2800" dirty="0" smtClean="0">
                <a:solidFill>
                  <a:schemeClr val="tx1"/>
                </a:solidFill>
                <a:cs typeface="B Traffic" pitchFamily="2" charset="-78"/>
              </a:rPr>
              <a:t>در این دوران، خلفای مروانی چندان بر امام سخت نمی‌گرفتند.</a:t>
            </a:r>
            <a:endParaRPr lang="en-US" sz="2800" dirty="0">
              <a:solidFill>
                <a:schemeClr val="tx1"/>
              </a:solidFill>
              <a:cs typeface="B Traffic" pitchFamily="2" charset="-78"/>
            </a:endParaRPr>
          </a:p>
        </p:txBody>
      </p:sp>
      <p:graphicFrame>
        <p:nvGraphicFramePr>
          <p:cNvPr id="7" name="Diagram 6"/>
          <p:cNvGraphicFramePr/>
          <p:nvPr>
            <p:extLst>
              <p:ext uri="{D42A27DB-BD31-4B8C-83A1-F6EECF244321}">
                <p14:modId xmlns:p14="http://schemas.microsoft.com/office/powerpoint/2010/main" val="1570008335"/>
              </p:ext>
            </p:extLst>
          </p:nvPr>
        </p:nvGraphicFramePr>
        <p:xfrm>
          <a:off x="3929058" y="3233758"/>
          <a:ext cx="5143536" cy="2767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p:cNvGrpSpPr/>
          <p:nvPr/>
        </p:nvGrpSpPr>
        <p:grpSpPr>
          <a:xfrm>
            <a:off x="276212" y="2786058"/>
            <a:ext cx="4724416" cy="799790"/>
            <a:chOff x="170815" y="906"/>
            <a:chExt cx="2751380" cy="834373"/>
          </a:xfrm>
        </p:grpSpPr>
        <p:sp>
          <p:nvSpPr>
            <p:cNvPr id="9" name="Rounded Rectangle 8"/>
            <p:cNvSpPr/>
            <p:nvPr/>
          </p:nvSpPr>
          <p:spPr>
            <a:xfrm>
              <a:off x="170815" y="906"/>
              <a:ext cx="2751380" cy="83437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ounded Rectangle 4"/>
            <p:cNvSpPr/>
            <p:nvPr/>
          </p:nvSpPr>
          <p:spPr>
            <a:xfrm>
              <a:off x="195253" y="25344"/>
              <a:ext cx="2702504" cy="7854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05" tIns="14605" rIns="14605" bIns="14605" numCol="1" spcCol="1270" anchor="ctr" anchorCtr="0">
              <a:noAutofit/>
            </a:bodyPr>
            <a:lstStyle/>
            <a:p>
              <a:pPr algn="ctr" rtl="1">
                <a:buNone/>
              </a:pPr>
              <a:r>
                <a:rPr lang="fa-IR" sz="2800" dirty="0" smtClean="0">
                  <a:solidFill>
                    <a:schemeClr val="tx1"/>
                  </a:solidFill>
                  <a:cs typeface="B Traffic" pitchFamily="2" charset="-78"/>
                </a:rPr>
                <a:t>مهربانی با اهل‌بیت</a:t>
              </a:r>
              <a:r>
                <a:rPr lang="fa-IR" sz="1600" dirty="0" smtClean="0">
                  <a:solidFill>
                    <a:schemeClr val="tx1"/>
                  </a:solidFill>
                  <a:cs typeface="B Traffic" pitchFamily="2" charset="-78"/>
                </a:rPr>
                <a:t>(ع)</a:t>
              </a:r>
              <a:endParaRPr lang="fa-IR" sz="2800" dirty="0">
                <a:solidFill>
                  <a:schemeClr val="tx1"/>
                </a:solidFill>
                <a:cs typeface="B Traffic" pitchFamily="2" charset="-78"/>
              </a:endParaRPr>
            </a:p>
          </p:txBody>
        </p:sp>
      </p:grpSp>
      <p:grpSp>
        <p:nvGrpSpPr>
          <p:cNvPr id="11" name="Group 10"/>
          <p:cNvGrpSpPr/>
          <p:nvPr/>
        </p:nvGrpSpPr>
        <p:grpSpPr>
          <a:xfrm>
            <a:off x="266440" y="3557287"/>
            <a:ext cx="4731380" cy="852820"/>
            <a:chOff x="2149" y="389389"/>
            <a:chExt cx="2933808" cy="889696"/>
          </a:xfrm>
        </p:grpSpPr>
        <p:sp>
          <p:nvSpPr>
            <p:cNvPr id="12" name="Rounded Rectangle 11"/>
            <p:cNvSpPr/>
            <p:nvPr/>
          </p:nvSpPr>
          <p:spPr>
            <a:xfrm>
              <a:off x="2149" y="38938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ounded Rectangle 4"/>
            <p:cNvSpPr/>
            <p:nvPr/>
          </p:nvSpPr>
          <p:spPr>
            <a:xfrm>
              <a:off x="28207" y="41544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buNone/>
              </a:pPr>
              <a:r>
                <a:rPr lang="fa-IR" sz="2400" dirty="0" smtClean="0">
                  <a:solidFill>
                    <a:schemeClr val="tx1"/>
                  </a:solidFill>
                  <a:cs typeface="B Traffic" pitchFamily="2" charset="-78"/>
                </a:rPr>
                <a:t>حذف لعن و ناسزا بر علی بن ابی‌طالب</a:t>
              </a:r>
              <a:r>
                <a:rPr lang="fa-IR" sz="1600" dirty="0" smtClean="0">
                  <a:solidFill>
                    <a:schemeClr val="tx1"/>
                  </a:solidFill>
                  <a:cs typeface="B Traffic" pitchFamily="2" charset="-78"/>
                </a:rPr>
                <a:t>(ع)</a:t>
              </a:r>
              <a:r>
                <a:rPr lang="fa-IR" sz="2400" dirty="0" smtClean="0">
                  <a:solidFill>
                    <a:schemeClr val="tx1"/>
                  </a:solidFill>
                  <a:cs typeface="B Traffic" pitchFamily="2" charset="-78"/>
                </a:rPr>
                <a:t> از خطبه‌های جمعه</a:t>
              </a:r>
              <a:endParaRPr lang="en-US" sz="2400" dirty="0">
                <a:solidFill>
                  <a:schemeClr val="tx1"/>
                </a:solidFill>
                <a:cs typeface="B Traffic" pitchFamily="2" charset="-78"/>
              </a:endParaRPr>
            </a:p>
          </p:txBody>
        </p:sp>
      </p:grpSp>
      <p:grpSp>
        <p:nvGrpSpPr>
          <p:cNvPr id="14" name="Group 13"/>
          <p:cNvGrpSpPr/>
          <p:nvPr/>
        </p:nvGrpSpPr>
        <p:grpSpPr>
          <a:xfrm>
            <a:off x="266440" y="4370783"/>
            <a:ext cx="4731380" cy="701291"/>
            <a:chOff x="2149" y="900964"/>
            <a:chExt cx="2933808" cy="889696"/>
          </a:xfrm>
        </p:grpSpPr>
        <p:sp>
          <p:nvSpPr>
            <p:cNvPr id="15" name="Rounded Rectangle 14"/>
            <p:cNvSpPr/>
            <p:nvPr/>
          </p:nvSpPr>
          <p:spPr>
            <a:xfrm>
              <a:off x="2149" y="900964"/>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4"/>
            <p:cNvSpPr/>
            <p:nvPr/>
          </p:nvSpPr>
          <p:spPr>
            <a:xfrm>
              <a:off x="28207" y="927022"/>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rtl="1">
                <a:buNone/>
              </a:pPr>
              <a:r>
                <a:rPr lang="fa-IR" sz="2800" dirty="0" smtClean="0">
                  <a:solidFill>
                    <a:schemeClr val="tx1"/>
                  </a:solidFill>
                  <a:cs typeface="B Traffic" pitchFamily="2" charset="-78"/>
                </a:rPr>
                <a:t>دادن خمس به بنی‌هاشم</a:t>
              </a:r>
              <a:endParaRPr lang="fa-IR" sz="2800" dirty="0">
                <a:solidFill>
                  <a:schemeClr val="tx1"/>
                </a:solidFill>
                <a:cs typeface="B Traffic" pitchFamily="2" charset="-78"/>
              </a:endParaRPr>
            </a:p>
          </p:txBody>
        </p:sp>
      </p:grpSp>
      <p:grpSp>
        <p:nvGrpSpPr>
          <p:cNvPr id="17" name="Group 16"/>
          <p:cNvGrpSpPr/>
          <p:nvPr/>
        </p:nvGrpSpPr>
        <p:grpSpPr>
          <a:xfrm>
            <a:off x="276212" y="5000636"/>
            <a:ext cx="4724416" cy="720347"/>
            <a:chOff x="2149" y="1412539"/>
            <a:chExt cx="2933808" cy="889696"/>
          </a:xfrm>
        </p:grpSpPr>
        <p:sp>
          <p:nvSpPr>
            <p:cNvPr id="18" name="Rounded Rectangle 17"/>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rtl="1">
                <a:buNone/>
              </a:pPr>
              <a:r>
                <a:rPr lang="fa-IR" sz="2800" dirty="0" smtClean="0">
                  <a:solidFill>
                    <a:schemeClr val="tx1"/>
                  </a:solidFill>
                  <a:cs typeface="B Traffic" pitchFamily="2" charset="-78"/>
                </a:rPr>
                <a:t>بازگرداندن فدک به اهل‌بیت</a:t>
              </a:r>
              <a:r>
                <a:rPr lang="fa-IR" sz="1400" dirty="0" smtClean="0">
                  <a:solidFill>
                    <a:schemeClr val="tx1"/>
                  </a:solidFill>
                  <a:cs typeface="B Traffic" pitchFamily="2" charset="-78"/>
                </a:rPr>
                <a:t>(ع)</a:t>
              </a:r>
              <a:endParaRPr lang="fa-IR" sz="2800" dirty="0">
                <a:solidFill>
                  <a:schemeClr val="tx1"/>
                </a:solidFill>
                <a:cs typeface="B Traffic" pitchFamily="2" charset="-78"/>
              </a:endParaRPr>
            </a:p>
          </p:txBody>
        </p:sp>
      </p:grpSp>
      <p:grpSp>
        <p:nvGrpSpPr>
          <p:cNvPr id="20" name="Group 19"/>
          <p:cNvGrpSpPr/>
          <p:nvPr/>
        </p:nvGrpSpPr>
        <p:grpSpPr>
          <a:xfrm>
            <a:off x="276212" y="5643578"/>
            <a:ext cx="4724416" cy="852820"/>
            <a:chOff x="2149" y="1412539"/>
            <a:chExt cx="2933808" cy="889696"/>
          </a:xfrm>
        </p:grpSpPr>
        <p:sp>
          <p:nvSpPr>
            <p:cNvPr id="21" name="Rounded Rectangle 20"/>
            <p:cNvSpPr/>
            <p:nvPr/>
          </p:nvSpPr>
          <p:spPr>
            <a:xfrm>
              <a:off x="2149" y="1412539"/>
              <a:ext cx="2933808" cy="88969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ounded Rectangle 4"/>
            <p:cNvSpPr/>
            <p:nvPr/>
          </p:nvSpPr>
          <p:spPr>
            <a:xfrm>
              <a:off x="28207" y="1438597"/>
              <a:ext cx="2881692" cy="8375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justLow" rtl="1"/>
              <a:r>
                <a:rPr lang="fa-IR" sz="2400" dirty="0" smtClean="0">
                  <a:solidFill>
                    <a:schemeClr val="tx1"/>
                  </a:solidFill>
                  <a:cs typeface="B Traffic" pitchFamily="2" charset="-78"/>
                </a:rPr>
                <a:t>کمک به راه‌اندازی نهضت علمی جمع و تدوین حدیث</a:t>
              </a:r>
              <a:endParaRPr lang="en-US" sz="2400" dirty="0">
                <a:solidFill>
                  <a:schemeClr val="tx1"/>
                </a:solidFill>
                <a:cs typeface="B Traffic" pitchFamily="2" charset="-78"/>
              </a:endParaRPr>
            </a:p>
          </p:txBody>
        </p:sp>
      </p:gr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8" y="1"/>
            <a:ext cx="1419883" cy="1524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8" presetClass="emph" presetSubtype="0" fill="hold" nodeType="withEffect">
                                  <p:stCondLst>
                                    <p:cond delay="0"/>
                                  </p:stCondLst>
                                  <p:childTnLst>
                                    <p:animRot by="21600000">
                                      <p:cBhvr>
                                        <p:cTn id="12" dur="2000" fill="hold"/>
                                        <p:tgtEl>
                                          <p:spTgt spid="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TotalTime>
  <Words>3129</Words>
  <Application>Microsoft Office PowerPoint</Application>
  <PresentationFormat>On-screen Show (4:3)</PresentationFormat>
  <Paragraphs>315</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 Homa</vt:lpstr>
      <vt:lpstr>B Nazanin</vt:lpstr>
      <vt:lpstr>B Traffic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تأکید امام باقر(ع) بر وجوب اعتقاد به امامت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mcfnet</dc:creator>
  <cp:lastModifiedBy>h</cp:lastModifiedBy>
  <cp:revision>286</cp:revision>
  <dcterms:created xsi:type="dcterms:W3CDTF">2015-10-21T07:09:01Z</dcterms:created>
  <dcterms:modified xsi:type="dcterms:W3CDTF">2016-02-21T11:49:13Z</dcterms:modified>
</cp:coreProperties>
</file>